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1" r:id="rId2"/>
    <p:sldMasterId id="2147483701" r:id="rId3"/>
  </p:sldMasterIdLst>
  <p:notesMasterIdLst>
    <p:notesMasterId r:id="rId45"/>
  </p:notesMasterIdLst>
  <p:sldIdLst>
    <p:sldId id="704" r:id="rId4"/>
    <p:sldId id="546" r:id="rId5"/>
    <p:sldId id="664" r:id="rId6"/>
    <p:sldId id="661" r:id="rId7"/>
    <p:sldId id="662" r:id="rId8"/>
    <p:sldId id="663" r:id="rId9"/>
    <p:sldId id="665" r:id="rId10"/>
    <p:sldId id="668" r:id="rId11"/>
    <p:sldId id="666" r:id="rId12"/>
    <p:sldId id="669" r:id="rId13"/>
    <p:sldId id="667" r:id="rId14"/>
    <p:sldId id="670" r:id="rId15"/>
    <p:sldId id="671" r:id="rId16"/>
    <p:sldId id="672" r:id="rId17"/>
    <p:sldId id="674" r:id="rId18"/>
    <p:sldId id="675" r:id="rId19"/>
    <p:sldId id="676" r:id="rId20"/>
    <p:sldId id="677" r:id="rId21"/>
    <p:sldId id="678" r:id="rId22"/>
    <p:sldId id="680" r:id="rId23"/>
    <p:sldId id="681" r:id="rId24"/>
    <p:sldId id="682" r:id="rId25"/>
    <p:sldId id="683" r:id="rId26"/>
    <p:sldId id="684" r:id="rId27"/>
    <p:sldId id="685" r:id="rId28"/>
    <p:sldId id="686" r:id="rId29"/>
    <p:sldId id="687" r:id="rId30"/>
    <p:sldId id="688" r:id="rId31"/>
    <p:sldId id="689" r:id="rId32"/>
    <p:sldId id="690" r:id="rId33"/>
    <p:sldId id="691" r:id="rId34"/>
    <p:sldId id="692" r:id="rId35"/>
    <p:sldId id="693" r:id="rId36"/>
    <p:sldId id="694" r:id="rId37"/>
    <p:sldId id="695" r:id="rId38"/>
    <p:sldId id="696" r:id="rId39"/>
    <p:sldId id="697" r:id="rId40"/>
    <p:sldId id="698" r:id="rId41"/>
    <p:sldId id="699" r:id="rId42"/>
    <p:sldId id="700" r:id="rId43"/>
    <p:sldId id="701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gs" initials="D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8983"/>
    <a:srgbClr val="C45262"/>
    <a:srgbClr val="B46A62"/>
    <a:srgbClr val="EC662A"/>
    <a:srgbClr val="9F2E25"/>
    <a:srgbClr val="392274"/>
    <a:srgbClr val="7A231C"/>
    <a:srgbClr val="000000"/>
    <a:srgbClr val="00339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02" autoAdjust="0"/>
    <p:restoredTop sz="82616" autoAdjust="0"/>
  </p:normalViewPr>
  <p:slideViewPr>
    <p:cSldViewPr>
      <p:cViewPr varScale="1">
        <p:scale>
          <a:sx n="76" d="100"/>
          <a:sy n="76" d="100"/>
        </p:scale>
        <p:origin x="165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-24"/>
    </p:cViewPr>
  </p:notesTextViewPr>
  <p:sorterViewPr>
    <p:cViewPr>
      <p:scale>
        <a:sx n="66" d="100"/>
        <a:sy n="66" d="100"/>
      </p:scale>
      <p:origin x="0" y="3300"/>
    </p:cViewPr>
  </p:sorterViewPr>
  <p:notesViewPr>
    <p:cSldViewPr>
      <p:cViewPr varScale="1">
        <p:scale>
          <a:sx n="60" d="100"/>
          <a:sy n="60" d="100"/>
        </p:scale>
        <p:origin x="-2490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PHQSWFIL001\share\CORPDEV\2014%20CaseManagement%20-%20Copay%20Data\PDAR%20Exhibits_Draft%201%2026%202015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rgbClr val="C00000"/>
                </a:solidFill>
                <a:latin typeface="+mn-lt"/>
              </a:defRPr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Debt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Relief Obtained for PAF  Case Management </a:t>
            </a:r>
            <a:r>
              <a:rPr lang="en-US" baseline="0" dirty="0">
                <a:solidFill>
                  <a:schemeClr val="tx1"/>
                </a:solidFill>
                <a:latin typeface="+mn-lt"/>
              </a:rPr>
              <a:t>Patients (2012 - 2014)</a:t>
            </a:r>
          </a:p>
        </c:rich>
      </c:tx>
      <c:layout>
        <c:manualLayout>
          <c:xMode val="edge"/>
          <c:yMode val="edge"/>
          <c:x val="0.11253395851065076"/>
          <c:y val="6.1250301165976563E-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382457124011667"/>
          <c:y val="9.9573347993084302E-2"/>
          <c:w val="0.68989891283272864"/>
          <c:h val="0.601466651981525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'Debt Relief Obtained Data'!$A$2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strRef>
              <c:f>'Debt Relief Obtained Data'!$B$1:$G$1</c:f>
              <c:strCache>
                <c:ptCount val="6"/>
                <c:pt idx="0">
                  <c:v>Amount Recovered</c:v>
                </c:pt>
                <c:pt idx="1">
                  <c:v>Write off Amount</c:v>
                </c:pt>
                <c:pt idx="2">
                  <c:v>Charitable 
Contribution Received</c:v>
                </c:pt>
                <c:pt idx="3">
                  <c:v>Cost of Living</c:v>
                </c:pt>
                <c:pt idx="4">
                  <c:v>Patient Amount</c:v>
                </c:pt>
                <c:pt idx="5">
                  <c:v>Provider Amount</c:v>
                </c:pt>
              </c:strCache>
            </c:strRef>
          </c:cat>
          <c:val>
            <c:numRef>
              <c:f>'Debt Relief Obtained Data'!$B$2:$G$2</c:f>
              <c:numCache>
                <c:formatCode>_("$"* #,##0.00_);_("$"* \(#,##0.00\);_("$"* "-"??_);_(@_)</c:formatCode>
                <c:ptCount val="6"/>
                <c:pt idx="0">
                  <c:v>1999568.1</c:v>
                </c:pt>
                <c:pt idx="1">
                  <c:v>4244743.96</c:v>
                </c:pt>
                <c:pt idx="2">
                  <c:v>7906272.0800000001</c:v>
                </c:pt>
                <c:pt idx="4">
                  <c:v>10653951.82</c:v>
                </c:pt>
                <c:pt idx="5">
                  <c:v>1307656.78</c:v>
                </c:pt>
              </c:numCache>
            </c:numRef>
          </c:val>
        </c:ser>
        <c:ser>
          <c:idx val="1"/>
          <c:order val="1"/>
          <c:tx>
            <c:strRef>
              <c:f>'Debt Relief Obtained Data'!$A$3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'Debt Relief Obtained Data'!$B$1:$G$1</c:f>
              <c:strCache>
                <c:ptCount val="6"/>
                <c:pt idx="0">
                  <c:v>Amount Recovered</c:v>
                </c:pt>
                <c:pt idx="1">
                  <c:v>Write off Amount</c:v>
                </c:pt>
                <c:pt idx="2">
                  <c:v>Charitable 
Contribution Received</c:v>
                </c:pt>
                <c:pt idx="3">
                  <c:v>Cost of Living</c:v>
                </c:pt>
                <c:pt idx="4">
                  <c:v>Patient Amount</c:v>
                </c:pt>
                <c:pt idx="5">
                  <c:v>Provider Amount</c:v>
                </c:pt>
              </c:strCache>
            </c:strRef>
          </c:cat>
          <c:val>
            <c:numRef>
              <c:f>'Debt Relief Obtained Data'!$B$3:$G$3</c:f>
              <c:numCache>
                <c:formatCode>_("$"* #,##0.00_);_("$"* \(#,##0.00\);_("$"* "-"??_);_(@_)</c:formatCode>
                <c:ptCount val="6"/>
                <c:pt idx="0">
                  <c:v>3071591.6</c:v>
                </c:pt>
                <c:pt idx="1">
                  <c:v>6321578.0600000005</c:v>
                </c:pt>
                <c:pt idx="2">
                  <c:v>9447371.3399999831</c:v>
                </c:pt>
                <c:pt idx="3">
                  <c:v>285947.86</c:v>
                </c:pt>
                <c:pt idx="4">
                  <c:v>22809954.530000001</c:v>
                </c:pt>
                <c:pt idx="5">
                  <c:v>6279550.1800000006</c:v>
                </c:pt>
              </c:numCache>
            </c:numRef>
          </c:val>
        </c:ser>
        <c:ser>
          <c:idx val="2"/>
          <c:order val="2"/>
          <c:tx>
            <c:strRef>
              <c:f>'Debt Relief Obtained Data'!$A$4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strRef>
              <c:f>'Debt Relief Obtained Data'!$B$1:$G$1</c:f>
              <c:strCache>
                <c:ptCount val="6"/>
                <c:pt idx="0">
                  <c:v>Amount Recovered</c:v>
                </c:pt>
                <c:pt idx="1">
                  <c:v>Write off Amount</c:v>
                </c:pt>
                <c:pt idx="2">
                  <c:v>Charitable 
Contribution Received</c:v>
                </c:pt>
                <c:pt idx="3">
                  <c:v>Cost of Living</c:v>
                </c:pt>
                <c:pt idx="4">
                  <c:v>Patient Amount</c:v>
                </c:pt>
                <c:pt idx="5">
                  <c:v>Provider Amount</c:v>
                </c:pt>
              </c:strCache>
            </c:strRef>
          </c:cat>
          <c:val>
            <c:numRef>
              <c:f>'Debt Relief Obtained Data'!$B$4:$G$4</c:f>
              <c:numCache>
                <c:formatCode>_("$"* #,##0.00_);_("$"* \(#,##0.00\);_("$"* "-"??_);_(@_)</c:formatCode>
                <c:ptCount val="6"/>
                <c:pt idx="0">
                  <c:v>5354801.330000001</c:v>
                </c:pt>
                <c:pt idx="1">
                  <c:v>2615297.7200000002</c:v>
                </c:pt>
                <c:pt idx="2">
                  <c:v>8000213.3400000008</c:v>
                </c:pt>
                <c:pt idx="3">
                  <c:v>288813.05</c:v>
                </c:pt>
                <c:pt idx="4">
                  <c:v>20379749.100000001</c:v>
                </c:pt>
                <c:pt idx="5">
                  <c:v>6275143.5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7794368"/>
        <c:axId val="337796328"/>
      </c:barChart>
      <c:catAx>
        <c:axId val="3377943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0">
                <a:latin typeface="+mn-lt"/>
              </a:defRPr>
            </a:pPr>
            <a:endParaRPr lang="en-US"/>
          </a:p>
        </c:txPr>
        <c:crossAx val="337796328"/>
        <c:crosses val="autoZero"/>
        <c:auto val="1"/>
        <c:lblAlgn val="ctr"/>
        <c:lblOffset val="100"/>
        <c:noMultiLvlLbl val="0"/>
      </c:catAx>
      <c:valAx>
        <c:axId val="337796328"/>
        <c:scaling>
          <c:orientation val="minMax"/>
        </c:scaling>
        <c:delete val="0"/>
        <c:axPos val="l"/>
        <c:majorGridlines/>
        <c:numFmt formatCode="&quot;$&quot;#,##0" sourceLinked="0"/>
        <c:majorTickMark val="none"/>
        <c:minorTickMark val="none"/>
        <c:tickLblPos val="nextTo"/>
        <c:txPr>
          <a:bodyPr/>
          <a:lstStyle/>
          <a:p>
            <a:pPr>
              <a:defRPr sz="1200" b="0">
                <a:latin typeface="+mn-lt"/>
              </a:defRPr>
            </a:pPr>
            <a:endParaRPr lang="en-US"/>
          </a:p>
        </c:txPr>
        <c:crossAx val="3377943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164288100935605"/>
          <c:y val="0.35944662940467575"/>
          <c:w val="9.6968491461004225E-2"/>
          <c:h val="0.10383093178535106"/>
        </c:manualLayout>
      </c:layout>
      <c:overlay val="0"/>
      <c:spPr>
        <a:solidFill>
          <a:schemeClr val="bg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c:spPr>
      <c:txPr>
        <a:bodyPr/>
        <a:lstStyle/>
        <a:p>
          <a:pPr>
            <a:defRPr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http://hepatitisc.pafcareline.org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7ECC66-3D0D-48AD-9A80-39119F5AFFB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54E789-D9AC-4CCE-806E-39E75ECA8997}">
      <dgm:prSet phldrT="[Text]" custT="1"/>
      <dgm:spPr>
        <a:solidFill>
          <a:srgbClr val="002060"/>
        </a:solidFill>
        <a:ln>
          <a:solidFill>
            <a:schemeClr val="accent1"/>
          </a:solidFill>
        </a:ln>
      </dgm:spPr>
      <dgm:t>
        <a:bodyPr/>
        <a:lstStyle/>
        <a:p>
          <a:pPr algn="ctr">
            <a:spcAft>
              <a:spcPts val="600"/>
            </a:spcAft>
          </a:pPr>
          <a:r>
            <a:rPr lang="en-US" sz="3600" b="1" dirty="0" smtClean="0">
              <a:latin typeface="Calibri" pitchFamily="34" charset="0"/>
            </a:rPr>
            <a:t>Our Mission</a:t>
          </a:r>
          <a:endParaRPr lang="en-US" sz="3600" b="1" dirty="0">
            <a:latin typeface="Calibri" pitchFamily="34" charset="0"/>
          </a:endParaRPr>
        </a:p>
      </dgm:t>
    </dgm:pt>
    <dgm:pt modelId="{16C59844-B4DD-4C54-BACF-D093BD520F00}" type="parTrans" cxnId="{4B718D8C-2C0F-43CF-A2F7-B6A32CD1BA53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C40A2B1A-BAAA-4EDD-9175-E144BE01D44C}" type="sibTrans" cxnId="{4B718D8C-2C0F-43CF-A2F7-B6A32CD1BA53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CC34FD2-59F3-463A-B539-7FFCCA55AED7}">
      <dgm:prSet phldrT="[Text]" custT="1"/>
      <dgm:spPr>
        <a:solidFill>
          <a:srgbClr val="FFC000"/>
        </a:solidFill>
        <a:ln>
          <a:solidFill>
            <a:srgbClr val="002060"/>
          </a:solidFill>
        </a:ln>
      </dgm:spPr>
      <dgm:t>
        <a:bodyPr/>
        <a:lstStyle/>
        <a:p>
          <a:pPr algn="ctr"/>
          <a:r>
            <a:rPr lang="en-US" sz="3600" b="1" dirty="0" smtClean="0">
              <a:latin typeface="Calibri" pitchFamily="34" charset="0"/>
            </a:rPr>
            <a:t>Our Impact</a:t>
          </a:r>
          <a:endParaRPr lang="en-US" sz="3600" b="1" dirty="0">
            <a:latin typeface="Calibri" pitchFamily="34" charset="0"/>
          </a:endParaRPr>
        </a:p>
      </dgm:t>
    </dgm:pt>
    <dgm:pt modelId="{61323B08-0BFE-4F6D-A109-1D5348B7165E}" type="parTrans" cxnId="{728CEDCF-DFDD-4C4C-A369-F8065431D76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F5E84DD5-CF05-431A-B4A1-06E4137A24DD}" type="sibTrans" cxnId="{728CEDCF-DFDD-4C4C-A369-F8065431D76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685889F8-A4CC-497B-96BD-4D0BCD36B062}">
      <dgm:prSet phldrT="[Text]" custT="1"/>
      <dgm:spPr/>
      <dgm:t>
        <a:bodyPr/>
        <a:lstStyle/>
        <a:p>
          <a:pPr algn="l"/>
          <a:r>
            <a:rPr lang="en-US" sz="2000" b="1" dirty="0" smtClean="0">
              <a:latin typeface="Calibri" pitchFamily="34" charset="0"/>
              <a:ea typeface="ＭＳ Ｐゴシック" pitchFamily="34" charset="-128"/>
              <a:cs typeface="Arial" pitchFamily="34" charset="0"/>
              <a:sym typeface="Arial" charset="0"/>
            </a:rPr>
            <a:t>Since our inception in 1996, </a:t>
          </a:r>
          <a:r>
            <a:rPr lang="en-US" sz="2000" b="0" dirty="0" smtClean="0">
              <a:latin typeface="Calibri" pitchFamily="34" charset="0"/>
              <a:ea typeface="ＭＳ Ｐゴシック" pitchFamily="34" charset="-128"/>
              <a:cs typeface="Arial" pitchFamily="34" charset="0"/>
              <a:sym typeface="Arial" charset="0"/>
            </a:rPr>
            <a:t>PAF has </a:t>
          </a:r>
          <a:r>
            <a:rPr lang="en-US" sz="2000" dirty="0" smtClean="0">
              <a:latin typeface="Calibri" pitchFamily="34" charset="0"/>
              <a:ea typeface="ＭＳ Ｐゴシック" pitchFamily="34" charset="-128"/>
              <a:cs typeface="Arial" pitchFamily="34" charset="0"/>
              <a:sym typeface="Arial" charset="0"/>
            </a:rPr>
            <a:t>provided direct, sustained patient assistance to more than </a:t>
          </a:r>
          <a:r>
            <a:rPr lang="en-US" sz="2000" b="1" dirty="0" smtClean="0">
              <a:latin typeface="Calibri" pitchFamily="34" charset="0"/>
              <a:ea typeface="ＭＳ Ｐゴシック" pitchFamily="34" charset="-128"/>
              <a:cs typeface="Arial" pitchFamily="34" charset="0"/>
              <a:sym typeface="Arial" charset="0"/>
            </a:rPr>
            <a:t>740,000 patients </a:t>
          </a:r>
          <a:r>
            <a:rPr lang="en-US" sz="2000" dirty="0" smtClean="0">
              <a:latin typeface="Calibri" pitchFamily="34" charset="0"/>
              <a:ea typeface="ＭＳ Ｐゴシック" pitchFamily="34" charset="-128"/>
              <a:cs typeface="Arial" pitchFamily="34" charset="0"/>
              <a:sym typeface="Arial" charset="0"/>
            </a:rPr>
            <a:t>and touched </a:t>
          </a:r>
          <a:r>
            <a:rPr lang="en-US" sz="2000" b="1" dirty="0" smtClean="0">
              <a:latin typeface="Calibri" pitchFamily="34" charset="0"/>
              <a:ea typeface="ＭＳ Ｐゴシック" pitchFamily="34" charset="-128"/>
              <a:cs typeface="Arial" pitchFamily="34" charset="0"/>
              <a:sym typeface="Arial" charset="0"/>
            </a:rPr>
            <a:t>millions </a:t>
          </a:r>
          <a:r>
            <a:rPr lang="en-US" sz="2000" dirty="0" smtClean="0">
              <a:latin typeface="Calibri" pitchFamily="34" charset="0"/>
              <a:ea typeface="ＭＳ Ｐゴシック" pitchFamily="34" charset="-128"/>
              <a:cs typeface="Arial" pitchFamily="34" charset="0"/>
              <a:sym typeface="Arial" charset="0"/>
            </a:rPr>
            <a:t>more American lives through the PAF website, online chats and outreach events.</a:t>
          </a:r>
          <a:endParaRPr lang="en-US" sz="2000" dirty="0">
            <a:latin typeface="Calibri" pitchFamily="34" charset="0"/>
            <a:cs typeface="Arial" pitchFamily="34" charset="0"/>
          </a:endParaRPr>
        </a:p>
      </dgm:t>
    </dgm:pt>
    <dgm:pt modelId="{2C287832-7543-4364-93CA-4EE74B99B740}" type="parTrans" cxnId="{82339080-B287-40B8-AAA7-B235425F4F26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F06F9C1-C7C3-437F-8718-C10C534185DB}" type="sibTrans" cxnId="{82339080-B287-40B8-AAA7-B235425F4F26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870BA60-03CD-4369-B523-9F5C13EADC4D}">
      <dgm:prSet phldrT="[Text]" custT="1"/>
      <dgm:spPr>
        <a:ln>
          <a:solidFill>
            <a:srgbClr val="FFC000"/>
          </a:solidFill>
        </a:ln>
      </dgm:spPr>
      <dgm:t>
        <a:bodyPr/>
        <a:lstStyle/>
        <a:p>
          <a:pPr algn="l">
            <a:spcAft>
              <a:spcPct val="15000"/>
            </a:spcAft>
          </a:pPr>
          <a:r>
            <a:rPr lang="en-US" sz="2000" b="1" dirty="0" smtClean="0">
              <a:latin typeface="Calibri" pitchFamily="34" charset="0"/>
              <a:cs typeface="Arial" pitchFamily="34" charset="0"/>
              <a:sym typeface="Arial" pitchFamily="34" charset="0"/>
            </a:rPr>
            <a:t>Patient Advocate Foundation </a:t>
          </a:r>
          <a:r>
            <a:rPr lang="en-US" sz="2000" dirty="0" smtClean="0">
              <a:latin typeface="Calibri" pitchFamily="34" charset="0"/>
              <a:cs typeface="Arial" pitchFamily="34" charset="0"/>
              <a:sym typeface="Arial" pitchFamily="34" charset="0"/>
            </a:rPr>
            <a:t>seeks </a:t>
          </a:r>
          <a:r>
            <a:rPr lang="en-US" sz="2000" dirty="0" smtClean="0">
              <a:latin typeface="Calibri" pitchFamily="34" charset="0"/>
              <a:cs typeface="Arial" pitchFamily="34" charset="0"/>
            </a:rPr>
            <a:t>to safeguard patients through effective mediation assuring access to care, maintenance of employment and preservation of their financial stability relative to their diagnosis of chronic, life threatening or debilitating diseases.</a:t>
          </a:r>
          <a:endParaRPr lang="en-US" sz="2000" dirty="0">
            <a:latin typeface="Calibri" pitchFamily="34" charset="0"/>
            <a:cs typeface="Arial" pitchFamily="34" charset="0"/>
          </a:endParaRPr>
        </a:p>
      </dgm:t>
    </dgm:pt>
    <dgm:pt modelId="{FA5DB104-75AB-4FB4-A5C1-9B8CDEB39E33}" type="sibTrans" cxnId="{1956E572-1415-4873-B9E2-64E8D0484E84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C0EAA4E-A776-4007-8E21-59DDFBFF1B77}" type="parTrans" cxnId="{1956E572-1415-4873-B9E2-64E8D0484E84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2270656D-26E4-44B0-BC3A-C7ACDBA3AF12}" type="pres">
      <dgm:prSet presAssocID="{E07ECC66-3D0D-48AD-9A80-39119F5AFFB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D007FBC-FF94-4713-8DCA-C3A3AC110FD4}" type="pres">
      <dgm:prSet presAssocID="{7854E789-D9AC-4CCE-806E-39E75ECA8997}" presName="parentLin" presStyleCnt="0"/>
      <dgm:spPr/>
      <dgm:t>
        <a:bodyPr/>
        <a:lstStyle/>
        <a:p>
          <a:endParaRPr lang="en-US"/>
        </a:p>
      </dgm:t>
    </dgm:pt>
    <dgm:pt modelId="{ADD0768A-AAA0-484C-A536-85801B2EFB21}" type="pres">
      <dgm:prSet presAssocID="{7854E789-D9AC-4CCE-806E-39E75ECA8997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F709C574-CF3C-437F-87C5-A7B24F6828B5}" type="pres">
      <dgm:prSet presAssocID="{7854E789-D9AC-4CCE-806E-39E75ECA8997}" presName="parentText" presStyleLbl="node1" presStyleIdx="0" presStyleCnt="2" custScaleX="76720" custScaleY="6241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E3CD3D-4885-4A5D-98C9-9774B5F038DA}" type="pres">
      <dgm:prSet presAssocID="{7854E789-D9AC-4CCE-806E-39E75ECA8997}" presName="negativeSpace" presStyleCnt="0"/>
      <dgm:spPr/>
      <dgm:t>
        <a:bodyPr/>
        <a:lstStyle/>
        <a:p>
          <a:endParaRPr lang="en-US"/>
        </a:p>
      </dgm:t>
    </dgm:pt>
    <dgm:pt modelId="{2DC10BBD-985E-4320-BEC9-A1CC956BE470}" type="pres">
      <dgm:prSet presAssocID="{7854E789-D9AC-4CCE-806E-39E75ECA8997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4ACE2A-6B44-488E-A013-BDE48091C49D}" type="pres">
      <dgm:prSet presAssocID="{C40A2B1A-BAAA-4EDD-9175-E144BE01D44C}" presName="spaceBetweenRectangles" presStyleCnt="0"/>
      <dgm:spPr/>
      <dgm:t>
        <a:bodyPr/>
        <a:lstStyle/>
        <a:p>
          <a:endParaRPr lang="en-US"/>
        </a:p>
      </dgm:t>
    </dgm:pt>
    <dgm:pt modelId="{01547ABC-D7D5-4EFF-A001-C619FC18D4CB}" type="pres">
      <dgm:prSet presAssocID="{5CC34FD2-59F3-463A-B539-7FFCCA55AED7}" presName="parentLin" presStyleCnt="0"/>
      <dgm:spPr/>
      <dgm:t>
        <a:bodyPr/>
        <a:lstStyle/>
        <a:p>
          <a:endParaRPr lang="en-US"/>
        </a:p>
      </dgm:t>
    </dgm:pt>
    <dgm:pt modelId="{2F0FABD4-3CF1-40FB-B3E1-509B86376361}" type="pres">
      <dgm:prSet presAssocID="{5CC34FD2-59F3-463A-B539-7FFCCA55AED7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F310AF3F-2708-4CF3-932E-FCB24CDB3C5B}" type="pres">
      <dgm:prSet presAssocID="{5CC34FD2-59F3-463A-B539-7FFCCA55AED7}" presName="parentText" presStyleLbl="node1" presStyleIdx="1" presStyleCnt="2" custScaleX="77249" custScaleY="593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882145-B40E-4295-A07A-7FDE48BD5540}" type="pres">
      <dgm:prSet presAssocID="{5CC34FD2-59F3-463A-B539-7FFCCA55AED7}" presName="negativeSpace" presStyleCnt="0"/>
      <dgm:spPr/>
      <dgm:t>
        <a:bodyPr/>
        <a:lstStyle/>
        <a:p>
          <a:endParaRPr lang="en-US"/>
        </a:p>
      </dgm:t>
    </dgm:pt>
    <dgm:pt modelId="{7B67CD1E-83BB-428A-9F9B-BEA7DC087AF3}" type="pres">
      <dgm:prSet presAssocID="{5CC34FD2-59F3-463A-B539-7FFCCA55AED7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CCAFE2-B9F7-4E7E-A873-CCB0683D368C}" type="presOf" srcId="{E07ECC66-3D0D-48AD-9A80-39119F5AFFB2}" destId="{2270656D-26E4-44B0-BC3A-C7ACDBA3AF12}" srcOrd="0" destOrd="0" presId="urn:microsoft.com/office/officeart/2005/8/layout/list1"/>
    <dgm:cxn modelId="{16182112-E7AF-4061-AB85-FCF12E6FFEC0}" type="presOf" srcId="{5CC34FD2-59F3-463A-B539-7FFCCA55AED7}" destId="{F310AF3F-2708-4CF3-932E-FCB24CDB3C5B}" srcOrd="1" destOrd="0" presId="urn:microsoft.com/office/officeart/2005/8/layout/list1"/>
    <dgm:cxn modelId="{5B94764F-41C8-4052-B804-114EB7D247E5}" type="presOf" srcId="{9870BA60-03CD-4369-B523-9F5C13EADC4D}" destId="{2DC10BBD-985E-4320-BEC9-A1CC956BE470}" srcOrd="0" destOrd="0" presId="urn:microsoft.com/office/officeart/2005/8/layout/list1"/>
    <dgm:cxn modelId="{4B718D8C-2C0F-43CF-A2F7-B6A32CD1BA53}" srcId="{E07ECC66-3D0D-48AD-9A80-39119F5AFFB2}" destId="{7854E789-D9AC-4CCE-806E-39E75ECA8997}" srcOrd="0" destOrd="0" parTransId="{16C59844-B4DD-4C54-BACF-D093BD520F00}" sibTransId="{C40A2B1A-BAAA-4EDD-9175-E144BE01D44C}"/>
    <dgm:cxn modelId="{0D800229-4E6A-46B4-9C9B-DCB3A794F686}" type="presOf" srcId="{5CC34FD2-59F3-463A-B539-7FFCCA55AED7}" destId="{2F0FABD4-3CF1-40FB-B3E1-509B86376361}" srcOrd="0" destOrd="0" presId="urn:microsoft.com/office/officeart/2005/8/layout/list1"/>
    <dgm:cxn modelId="{1956E572-1415-4873-B9E2-64E8D0484E84}" srcId="{7854E789-D9AC-4CCE-806E-39E75ECA8997}" destId="{9870BA60-03CD-4369-B523-9F5C13EADC4D}" srcOrd="0" destOrd="0" parTransId="{DC0EAA4E-A776-4007-8E21-59DDFBFF1B77}" sibTransId="{FA5DB104-75AB-4FB4-A5C1-9B8CDEB39E33}"/>
    <dgm:cxn modelId="{728CEDCF-DFDD-4C4C-A369-F8065431D76E}" srcId="{E07ECC66-3D0D-48AD-9A80-39119F5AFFB2}" destId="{5CC34FD2-59F3-463A-B539-7FFCCA55AED7}" srcOrd="1" destOrd="0" parTransId="{61323B08-0BFE-4F6D-A109-1D5348B7165E}" sibTransId="{F5E84DD5-CF05-431A-B4A1-06E4137A24DD}"/>
    <dgm:cxn modelId="{36313B7B-9A74-4114-8649-73B5A017EABC}" type="presOf" srcId="{685889F8-A4CC-497B-96BD-4D0BCD36B062}" destId="{7B67CD1E-83BB-428A-9F9B-BEA7DC087AF3}" srcOrd="0" destOrd="0" presId="urn:microsoft.com/office/officeart/2005/8/layout/list1"/>
    <dgm:cxn modelId="{1D6AA2A1-0118-4E9C-A043-EA3F6D92A2A0}" type="presOf" srcId="{7854E789-D9AC-4CCE-806E-39E75ECA8997}" destId="{F709C574-CF3C-437F-87C5-A7B24F6828B5}" srcOrd="1" destOrd="0" presId="urn:microsoft.com/office/officeart/2005/8/layout/list1"/>
    <dgm:cxn modelId="{82339080-B287-40B8-AAA7-B235425F4F26}" srcId="{5CC34FD2-59F3-463A-B539-7FFCCA55AED7}" destId="{685889F8-A4CC-497B-96BD-4D0BCD36B062}" srcOrd="0" destOrd="0" parTransId="{2C287832-7543-4364-93CA-4EE74B99B740}" sibTransId="{0F06F9C1-C7C3-437F-8718-C10C534185DB}"/>
    <dgm:cxn modelId="{743A7266-DFA2-44DF-9FFF-6E9AA0508CCC}" type="presOf" srcId="{7854E789-D9AC-4CCE-806E-39E75ECA8997}" destId="{ADD0768A-AAA0-484C-A536-85801B2EFB21}" srcOrd="0" destOrd="0" presId="urn:microsoft.com/office/officeart/2005/8/layout/list1"/>
    <dgm:cxn modelId="{0A4D6EAB-DE20-420E-AFF1-C2FBC01C8C28}" type="presParOf" srcId="{2270656D-26E4-44B0-BC3A-C7ACDBA3AF12}" destId="{8D007FBC-FF94-4713-8DCA-C3A3AC110FD4}" srcOrd="0" destOrd="0" presId="urn:microsoft.com/office/officeart/2005/8/layout/list1"/>
    <dgm:cxn modelId="{733C12FE-370E-4368-9696-6BF7BC2DC97E}" type="presParOf" srcId="{8D007FBC-FF94-4713-8DCA-C3A3AC110FD4}" destId="{ADD0768A-AAA0-484C-A536-85801B2EFB21}" srcOrd="0" destOrd="0" presId="urn:microsoft.com/office/officeart/2005/8/layout/list1"/>
    <dgm:cxn modelId="{DE221BDA-D2E3-4D8B-B57A-6B45B28FE195}" type="presParOf" srcId="{8D007FBC-FF94-4713-8DCA-C3A3AC110FD4}" destId="{F709C574-CF3C-437F-87C5-A7B24F6828B5}" srcOrd="1" destOrd="0" presId="urn:microsoft.com/office/officeart/2005/8/layout/list1"/>
    <dgm:cxn modelId="{00FB60D2-7FA9-490A-A2FF-EFB825C4B7C8}" type="presParOf" srcId="{2270656D-26E4-44B0-BC3A-C7ACDBA3AF12}" destId="{DCE3CD3D-4885-4A5D-98C9-9774B5F038DA}" srcOrd="1" destOrd="0" presId="urn:microsoft.com/office/officeart/2005/8/layout/list1"/>
    <dgm:cxn modelId="{08D70061-856A-4FD2-87FD-48F8730478AC}" type="presParOf" srcId="{2270656D-26E4-44B0-BC3A-C7ACDBA3AF12}" destId="{2DC10BBD-985E-4320-BEC9-A1CC956BE470}" srcOrd="2" destOrd="0" presId="urn:microsoft.com/office/officeart/2005/8/layout/list1"/>
    <dgm:cxn modelId="{BF472773-4E1F-42CD-9D66-97256211829B}" type="presParOf" srcId="{2270656D-26E4-44B0-BC3A-C7ACDBA3AF12}" destId="{374ACE2A-6B44-488E-A013-BDE48091C49D}" srcOrd="3" destOrd="0" presId="urn:microsoft.com/office/officeart/2005/8/layout/list1"/>
    <dgm:cxn modelId="{4B812F41-64B7-4C24-8D1C-58E34CB6377B}" type="presParOf" srcId="{2270656D-26E4-44B0-BC3A-C7ACDBA3AF12}" destId="{01547ABC-D7D5-4EFF-A001-C619FC18D4CB}" srcOrd="4" destOrd="0" presId="urn:microsoft.com/office/officeart/2005/8/layout/list1"/>
    <dgm:cxn modelId="{C6936247-F2E9-4CC6-B73E-46A4C4E6873A}" type="presParOf" srcId="{01547ABC-D7D5-4EFF-A001-C619FC18D4CB}" destId="{2F0FABD4-3CF1-40FB-B3E1-509B86376361}" srcOrd="0" destOrd="0" presId="urn:microsoft.com/office/officeart/2005/8/layout/list1"/>
    <dgm:cxn modelId="{AB082B3D-A98C-497E-89EB-18023D40B66A}" type="presParOf" srcId="{01547ABC-D7D5-4EFF-A001-C619FC18D4CB}" destId="{F310AF3F-2708-4CF3-932E-FCB24CDB3C5B}" srcOrd="1" destOrd="0" presId="urn:microsoft.com/office/officeart/2005/8/layout/list1"/>
    <dgm:cxn modelId="{AF516295-DCA0-4A0C-AFAA-C489866D711B}" type="presParOf" srcId="{2270656D-26E4-44B0-BC3A-C7ACDBA3AF12}" destId="{6F882145-B40E-4295-A07A-7FDE48BD5540}" srcOrd="5" destOrd="0" presId="urn:microsoft.com/office/officeart/2005/8/layout/list1"/>
    <dgm:cxn modelId="{12B358E9-B06C-4B07-AF34-FEBC6AA94DAC}" type="presParOf" srcId="{2270656D-26E4-44B0-BC3A-C7ACDBA3AF12}" destId="{7B67CD1E-83BB-428A-9F9B-BEA7DC087AF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C0AFFF-A1B2-4B54-873D-8FD89C68FBCB}" type="doc">
      <dgm:prSet loTypeId="urn:microsoft.com/office/officeart/2005/8/layout/lProcess2" loCatId="list" qsTypeId="urn:microsoft.com/office/officeart/2005/8/quickstyle/3d2" qsCatId="3D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674472CE-F1B4-41C8-8BE4-0AF24785BC6C}">
      <dgm:prSet phldrT="[Text]" custT="1"/>
      <dgm:spPr>
        <a:solidFill>
          <a:schemeClr val="tx2">
            <a:lumMod val="40000"/>
            <a:lumOff val="60000"/>
          </a:schemeClr>
        </a:solidFill>
        <a:ln>
          <a:noFill/>
        </a:ln>
        <a:effectLst>
          <a:glow rad="228600">
            <a:srgbClr val="EABD00">
              <a:alpha val="40000"/>
            </a:srgbClr>
          </a:glow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3200" b="1" dirty="0" smtClean="0">
              <a:solidFill>
                <a:srgbClr val="002060"/>
              </a:solidFill>
              <a:latin typeface="+mn-lt"/>
            </a:rPr>
            <a:t>PAF Case Management Patient Issues in 2014</a:t>
          </a:r>
          <a:endParaRPr lang="en-US" sz="3200" dirty="0">
            <a:solidFill>
              <a:srgbClr val="002060"/>
            </a:solidFill>
          </a:endParaRPr>
        </a:p>
      </dgm:t>
    </dgm:pt>
    <dgm:pt modelId="{F22F8DED-FE83-45F5-B9DB-7885CBE2B750}" type="parTrans" cxnId="{B2B29054-9B5F-4F8A-8A6E-AFC5283DA8F6}">
      <dgm:prSet/>
      <dgm:spPr/>
      <dgm:t>
        <a:bodyPr/>
        <a:lstStyle/>
        <a:p>
          <a:endParaRPr lang="en-US"/>
        </a:p>
      </dgm:t>
    </dgm:pt>
    <dgm:pt modelId="{520EDD13-95DD-43E6-AFD1-A588B6573E13}" type="sibTrans" cxnId="{B2B29054-9B5F-4F8A-8A6E-AFC5283DA8F6}">
      <dgm:prSet/>
      <dgm:spPr/>
      <dgm:t>
        <a:bodyPr/>
        <a:lstStyle/>
        <a:p>
          <a:endParaRPr lang="en-US"/>
        </a:p>
      </dgm:t>
    </dgm:pt>
    <dgm:pt modelId="{6B0717D6-7486-4F08-BD61-DC86AED78195}">
      <dgm:prSet/>
      <dgm:spPr>
        <a:solidFill>
          <a:schemeClr val="tx2"/>
        </a:solidFill>
        <a:effectLst>
          <a:glow rad="63500">
            <a:srgbClr val="EABD00">
              <a:alpha val="40000"/>
            </a:srgbClr>
          </a:glow>
        </a:effectLst>
      </dgm:spPr>
      <dgm:t>
        <a:bodyPr/>
        <a:lstStyle/>
        <a:p>
          <a:r>
            <a:rPr lang="en-US" b="1" dirty="0" smtClean="0">
              <a:latin typeface="+mn-lt"/>
            </a:rPr>
            <a:t>      Debt Crisis/Cost of Living Issues			25%</a:t>
          </a:r>
          <a:endParaRPr lang="en-US" b="1" dirty="0">
            <a:latin typeface="+mn-lt"/>
          </a:endParaRPr>
        </a:p>
      </dgm:t>
    </dgm:pt>
    <dgm:pt modelId="{F90A7FA5-DF18-4138-BB84-07E17451CA9F}" type="parTrans" cxnId="{CBFCA642-E47A-4A37-968A-23DAFAC4AF1E}">
      <dgm:prSet/>
      <dgm:spPr/>
      <dgm:t>
        <a:bodyPr/>
        <a:lstStyle/>
        <a:p>
          <a:endParaRPr lang="en-US"/>
        </a:p>
      </dgm:t>
    </dgm:pt>
    <dgm:pt modelId="{F02389EC-6A5A-4048-B9AF-AA0C7334485C}" type="sibTrans" cxnId="{CBFCA642-E47A-4A37-968A-23DAFAC4AF1E}">
      <dgm:prSet/>
      <dgm:spPr/>
      <dgm:t>
        <a:bodyPr/>
        <a:lstStyle/>
        <a:p>
          <a:endParaRPr lang="en-US"/>
        </a:p>
      </dgm:t>
    </dgm:pt>
    <dgm:pt modelId="{93F5E9E2-927F-4F30-9E21-DE79B0C4E351}">
      <dgm:prSet/>
      <dgm:spPr>
        <a:solidFill>
          <a:schemeClr val="tx2"/>
        </a:solidFill>
        <a:effectLst>
          <a:glow rad="63500">
            <a:srgbClr val="EABD00">
              <a:alpha val="40000"/>
            </a:srgbClr>
          </a:glow>
        </a:effectLst>
      </dgm:spPr>
      <dgm:t>
        <a:bodyPr/>
        <a:lstStyle/>
        <a:p>
          <a:r>
            <a:rPr lang="en-US" b="1" dirty="0" smtClean="0">
              <a:latin typeface="+mn-lt"/>
            </a:rPr>
            <a:t>       Insurance Issues					19%</a:t>
          </a:r>
          <a:endParaRPr lang="en-US" b="1" dirty="0">
            <a:latin typeface="+mn-lt"/>
          </a:endParaRPr>
        </a:p>
      </dgm:t>
    </dgm:pt>
    <dgm:pt modelId="{EFD90930-828D-4239-832D-1805BC9F22E0}" type="parTrans" cxnId="{637CE56B-B40D-4382-BE67-57D357CC2D27}">
      <dgm:prSet/>
      <dgm:spPr/>
      <dgm:t>
        <a:bodyPr/>
        <a:lstStyle/>
        <a:p>
          <a:endParaRPr lang="en-US"/>
        </a:p>
      </dgm:t>
    </dgm:pt>
    <dgm:pt modelId="{96BA0FAB-E456-4DD2-B6CD-5B1C4813D614}" type="sibTrans" cxnId="{637CE56B-B40D-4382-BE67-57D357CC2D27}">
      <dgm:prSet/>
      <dgm:spPr/>
      <dgm:t>
        <a:bodyPr/>
        <a:lstStyle/>
        <a:p>
          <a:endParaRPr lang="en-US"/>
        </a:p>
      </dgm:t>
    </dgm:pt>
    <dgm:pt modelId="{79237F05-CBCE-4606-8541-96639EB7CFF2}">
      <dgm:prSet/>
      <dgm:spPr>
        <a:solidFill>
          <a:schemeClr val="tx2"/>
        </a:solidFill>
        <a:effectLst>
          <a:glow rad="63500">
            <a:srgbClr val="EABD00">
              <a:alpha val="40000"/>
            </a:srgbClr>
          </a:glow>
        </a:effectLst>
      </dgm:spPr>
      <dgm:t>
        <a:bodyPr/>
        <a:lstStyle/>
        <a:p>
          <a:r>
            <a:rPr lang="en-US" b="1" dirty="0" smtClean="0">
              <a:latin typeface="+mn-lt"/>
            </a:rPr>
            <a:t>      Uninsured Issues				             13%</a:t>
          </a:r>
          <a:endParaRPr lang="en-US" b="1" dirty="0">
            <a:latin typeface="+mn-lt"/>
          </a:endParaRPr>
        </a:p>
      </dgm:t>
    </dgm:pt>
    <dgm:pt modelId="{108A110A-57A6-4E30-9FE4-F264FD5FF741}" type="parTrans" cxnId="{28819779-F4F6-482C-BB7B-9C93F5AF4FE7}">
      <dgm:prSet/>
      <dgm:spPr/>
      <dgm:t>
        <a:bodyPr/>
        <a:lstStyle/>
        <a:p>
          <a:endParaRPr lang="en-US"/>
        </a:p>
      </dgm:t>
    </dgm:pt>
    <dgm:pt modelId="{997E8738-898B-4CB2-8D1D-88F95661FFD3}" type="sibTrans" cxnId="{28819779-F4F6-482C-BB7B-9C93F5AF4FE7}">
      <dgm:prSet/>
      <dgm:spPr/>
      <dgm:t>
        <a:bodyPr/>
        <a:lstStyle/>
        <a:p>
          <a:endParaRPr lang="en-US"/>
        </a:p>
      </dgm:t>
    </dgm:pt>
    <dgm:pt modelId="{11889B1B-6B94-4D40-9E73-69CF13107348}">
      <dgm:prSet/>
      <dgm:spPr>
        <a:solidFill>
          <a:schemeClr val="tx2"/>
        </a:solidFill>
        <a:effectLst>
          <a:glow rad="63500">
            <a:srgbClr val="EABD00">
              <a:alpha val="40000"/>
            </a:srgbClr>
          </a:glow>
        </a:effectLst>
      </dgm:spPr>
      <dgm:t>
        <a:bodyPr/>
        <a:lstStyle/>
        <a:p>
          <a:r>
            <a:rPr lang="en-US" b="1" dirty="0" smtClean="0">
              <a:latin typeface="+mn-lt"/>
            </a:rPr>
            <a:t>       Medical Co-Payment Issues			 11%</a:t>
          </a:r>
          <a:endParaRPr lang="en-US" b="1" dirty="0">
            <a:latin typeface="+mn-lt"/>
          </a:endParaRPr>
        </a:p>
      </dgm:t>
    </dgm:pt>
    <dgm:pt modelId="{F7D341BF-2BBA-4697-805A-A6A3642C9A7B}" type="parTrans" cxnId="{E605DC33-C3AB-4AEA-B7D4-ACDCA5562B38}">
      <dgm:prSet/>
      <dgm:spPr/>
      <dgm:t>
        <a:bodyPr/>
        <a:lstStyle/>
        <a:p>
          <a:endParaRPr lang="en-US"/>
        </a:p>
      </dgm:t>
    </dgm:pt>
    <dgm:pt modelId="{91706784-676A-4B27-A98A-32576D59A44D}" type="sibTrans" cxnId="{E605DC33-C3AB-4AEA-B7D4-ACDCA5562B38}">
      <dgm:prSet/>
      <dgm:spPr/>
      <dgm:t>
        <a:bodyPr/>
        <a:lstStyle/>
        <a:p>
          <a:endParaRPr lang="en-US"/>
        </a:p>
      </dgm:t>
    </dgm:pt>
    <dgm:pt modelId="{BD236552-9162-4B6C-AC51-B79594824CFC}">
      <dgm:prSet/>
      <dgm:spPr>
        <a:solidFill>
          <a:schemeClr val="tx2"/>
        </a:solidFill>
        <a:effectLst>
          <a:glow rad="63500">
            <a:srgbClr val="EABD00">
              <a:alpha val="40000"/>
            </a:srgbClr>
          </a:glow>
        </a:effectLst>
      </dgm:spPr>
      <dgm:t>
        <a:bodyPr/>
        <a:lstStyle/>
        <a:p>
          <a:r>
            <a:rPr lang="en-US" b="1" dirty="0" smtClean="0">
              <a:latin typeface="+mn-lt"/>
            </a:rPr>
            <a:t>        Educational Issues				  10%</a:t>
          </a:r>
          <a:endParaRPr lang="en-US" b="1" dirty="0">
            <a:latin typeface="+mn-lt"/>
          </a:endParaRPr>
        </a:p>
      </dgm:t>
    </dgm:pt>
    <dgm:pt modelId="{6E5FE2BB-FAA0-4868-9FF2-46213F1B463F}" type="parTrans" cxnId="{A18C7C4B-CA52-424C-A11E-61635B66E03F}">
      <dgm:prSet/>
      <dgm:spPr/>
      <dgm:t>
        <a:bodyPr/>
        <a:lstStyle/>
        <a:p>
          <a:endParaRPr lang="en-US"/>
        </a:p>
      </dgm:t>
    </dgm:pt>
    <dgm:pt modelId="{DDB94A90-0D7D-4046-8177-F5E1567F5A81}" type="sibTrans" cxnId="{A18C7C4B-CA52-424C-A11E-61635B66E03F}">
      <dgm:prSet/>
      <dgm:spPr/>
      <dgm:t>
        <a:bodyPr/>
        <a:lstStyle/>
        <a:p>
          <a:endParaRPr lang="en-US"/>
        </a:p>
      </dgm:t>
    </dgm:pt>
    <dgm:pt modelId="{9D58B6DE-AB18-4FF7-96D2-7EBB1C0C8ADE}">
      <dgm:prSet/>
      <dgm:spPr>
        <a:solidFill>
          <a:schemeClr val="tx2"/>
        </a:solidFill>
        <a:effectLst>
          <a:glow rad="63500">
            <a:srgbClr val="EABD00">
              <a:alpha val="40000"/>
            </a:srgbClr>
          </a:glow>
        </a:effectLst>
      </dgm:spPr>
      <dgm:t>
        <a:bodyPr/>
        <a:lstStyle/>
        <a:p>
          <a:pPr algn="l"/>
          <a:r>
            <a:rPr lang="en-US" b="1" dirty="0" smtClean="0">
              <a:latin typeface="+mn-lt"/>
            </a:rPr>
            <a:t>                Pharmaceutical Co-Payment Issues		9%</a:t>
          </a:r>
          <a:endParaRPr lang="en-US" b="1" dirty="0">
            <a:latin typeface="+mn-lt"/>
          </a:endParaRPr>
        </a:p>
      </dgm:t>
    </dgm:pt>
    <dgm:pt modelId="{ADFE0E85-8F1A-4C41-BB67-215D6F4A68D3}" type="parTrans" cxnId="{FAC3FC07-2279-4E5D-863C-5F98D7E943CC}">
      <dgm:prSet/>
      <dgm:spPr/>
      <dgm:t>
        <a:bodyPr/>
        <a:lstStyle/>
        <a:p>
          <a:endParaRPr lang="en-US"/>
        </a:p>
      </dgm:t>
    </dgm:pt>
    <dgm:pt modelId="{AE0915E1-26D2-4C27-B9CE-A28E5E4060C6}" type="sibTrans" cxnId="{FAC3FC07-2279-4E5D-863C-5F98D7E943CC}">
      <dgm:prSet/>
      <dgm:spPr/>
      <dgm:t>
        <a:bodyPr/>
        <a:lstStyle/>
        <a:p>
          <a:endParaRPr lang="en-US"/>
        </a:p>
      </dgm:t>
    </dgm:pt>
    <dgm:pt modelId="{FDCE8F42-E2CF-47B7-8C27-B67059A3ECFB}">
      <dgm:prSet/>
      <dgm:spPr>
        <a:solidFill>
          <a:schemeClr val="tx2"/>
        </a:solidFill>
        <a:effectLst>
          <a:glow rad="63500">
            <a:srgbClr val="EABD00">
              <a:alpha val="40000"/>
            </a:srgbClr>
          </a:glow>
        </a:effectLst>
      </dgm:spPr>
      <dgm:t>
        <a:bodyPr/>
        <a:lstStyle/>
        <a:p>
          <a:r>
            <a:rPr lang="en-US" b="1" dirty="0" smtClean="0">
              <a:latin typeface="+mn-lt"/>
            </a:rPr>
            <a:t>        Disability Issues					    6%</a:t>
          </a:r>
          <a:endParaRPr lang="en-US" b="1" dirty="0">
            <a:latin typeface="+mn-lt"/>
          </a:endParaRPr>
        </a:p>
      </dgm:t>
    </dgm:pt>
    <dgm:pt modelId="{8C670208-D756-457E-938A-17A44B0FDFEF}" type="parTrans" cxnId="{8FF06D45-0FA9-48D7-A690-0A3C6C58A1AA}">
      <dgm:prSet/>
      <dgm:spPr/>
      <dgm:t>
        <a:bodyPr/>
        <a:lstStyle/>
        <a:p>
          <a:endParaRPr lang="en-US"/>
        </a:p>
      </dgm:t>
    </dgm:pt>
    <dgm:pt modelId="{C99FFCE6-A21D-4614-804B-99F64EF377EA}" type="sibTrans" cxnId="{8FF06D45-0FA9-48D7-A690-0A3C6C58A1AA}">
      <dgm:prSet/>
      <dgm:spPr/>
      <dgm:t>
        <a:bodyPr/>
        <a:lstStyle/>
        <a:p>
          <a:endParaRPr lang="en-US"/>
        </a:p>
      </dgm:t>
    </dgm:pt>
    <dgm:pt modelId="{FE2FDDCC-D1D6-418F-B07B-D465B13308B2}">
      <dgm:prSet/>
      <dgm:spPr>
        <a:solidFill>
          <a:schemeClr val="tx2"/>
        </a:solidFill>
        <a:effectLst>
          <a:glow rad="63500">
            <a:srgbClr val="EABD00">
              <a:alpha val="40000"/>
            </a:srgbClr>
          </a:glow>
        </a:effectLst>
      </dgm:spPr>
      <dgm:t>
        <a:bodyPr/>
        <a:lstStyle/>
        <a:p>
          <a:pPr algn="l"/>
          <a:r>
            <a:rPr lang="en-US" b="1" dirty="0" smtClean="0">
              <a:latin typeface="+mn-lt"/>
            </a:rPr>
            <a:t>                Employment Issues				              1%</a:t>
          </a:r>
          <a:endParaRPr lang="en-US" b="1" dirty="0">
            <a:latin typeface="+mn-lt"/>
          </a:endParaRPr>
        </a:p>
      </dgm:t>
    </dgm:pt>
    <dgm:pt modelId="{9CA5761C-029B-429E-987E-CC4B597DDA0E}" type="parTrans" cxnId="{6F20C7FF-BA00-48CF-98AA-9159A9A63E6B}">
      <dgm:prSet/>
      <dgm:spPr/>
      <dgm:t>
        <a:bodyPr/>
        <a:lstStyle/>
        <a:p>
          <a:endParaRPr lang="en-US"/>
        </a:p>
      </dgm:t>
    </dgm:pt>
    <dgm:pt modelId="{25F12337-BF7F-49B0-9A2A-2E51E058902C}" type="sibTrans" cxnId="{6F20C7FF-BA00-48CF-98AA-9159A9A63E6B}">
      <dgm:prSet/>
      <dgm:spPr/>
      <dgm:t>
        <a:bodyPr/>
        <a:lstStyle/>
        <a:p>
          <a:endParaRPr lang="en-US"/>
        </a:p>
      </dgm:t>
    </dgm:pt>
    <dgm:pt modelId="{1F9D2478-7BD5-49BF-996A-003DFD0C9045}" type="pres">
      <dgm:prSet presAssocID="{64C0AFFF-A1B2-4B54-873D-8FD89C68FBC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793347-009F-4F2C-8603-19D5B73C073D}" type="pres">
      <dgm:prSet presAssocID="{674472CE-F1B4-41C8-8BE4-0AF24785BC6C}" presName="compNode" presStyleCnt="0"/>
      <dgm:spPr/>
    </dgm:pt>
    <dgm:pt modelId="{B5202242-5958-4D37-9F6A-0EC59E048A52}" type="pres">
      <dgm:prSet presAssocID="{674472CE-F1B4-41C8-8BE4-0AF24785BC6C}" presName="aNode" presStyleLbl="bgShp" presStyleIdx="0" presStyleCnt="1" custLinFactNeighborY="-4500"/>
      <dgm:spPr/>
      <dgm:t>
        <a:bodyPr/>
        <a:lstStyle/>
        <a:p>
          <a:endParaRPr lang="en-US"/>
        </a:p>
      </dgm:t>
    </dgm:pt>
    <dgm:pt modelId="{417F7081-86C2-4AAD-8E12-3218AA5EB3F5}" type="pres">
      <dgm:prSet presAssocID="{674472CE-F1B4-41C8-8BE4-0AF24785BC6C}" presName="textNode" presStyleLbl="bgShp" presStyleIdx="0" presStyleCnt="1"/>
      <dgm:spPr/>
      <dgm:t>
        <a:bodyPr/>
        <a:lstStyle/>
        <a:p>
          <a:endParaRPr lang="en-US"/>
        </a:p>
      </dgm:t>
    </dgm:pt>
    <dgm:pt modelId="{17312B70-F476-4B6A-BACB-63A270DB4CC2}" type="pres">
      <dgm:prSet presAssocID="{674472CE-F1B4-41C8-8BE4-0AF24785BC6C}" presName="compChildNode" presStyleCnt="0"/>
      <dgm:spPr/>
    </dgm:pt>
    <dgm:pt modelId="{B1B3B0CC-E2C5-4BB2-8010-2DA286B13103}" type="pres">
      <dgm:prSet presAssocID="{674472CE-F1B4-41C8-8BE4-0AF24785BC6C}" presName="theInnerList" presStyleCnt="0"/>
      <dgm:spPr/>
    </dgm:pt>
    <dgm:pt modelId="{A6F23BD7-1AA7-4E9F-847B-3A8FECFAF467}" type="pres">
      <dgm:prSet presAssocID="{6B0717D6-7486-4F08-BD61-DC86AED78195}" presName="child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DC4C7A-33CA-441D-A65A-9B2515177818}" type="pres">
      <dgm:prSet presAssocID="{6B0717D6-7486-4F08-BD61-DC86AED78195}" presName="aSpace2" presStyleCnt="0"/>
      <dgm:spPr/>
    </dgm:pt>
    <dgm:pt modelId="{4020CB75-3431-4FC8-BA5E-9FEB405F7F15}" type="pres">
      <dgm:prSet presAssocID="{93F5E9E2-927F-4F30-9E21-DE79B0C4E351}" presName="child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3135AF-CC12-4074-ACF7-FAC0C2935C87}" type="pres">
      <dgm:prSet presAssocID="{93F5E9E2-927F-4F30-9E21-DE79B0C4E351}" presName="aSpace2" presStyleCnt="0"/>
      <dgm:spPr/>
    </dgm:pt>
    <dgm:pt modelId="{CC2B8F49-F178-441F-9BC1-E9F9CA5486BF}" type="pres">
      <dgm:prSet presAssocID="{79237F05-CBCE-4606-8541-96639EB7CFF2}" presName="child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D3670D-76CA-43B1-A143-5DF64CB6D041}" type="pres">
      <dgm:prSet presAssocID="{79237F05-CBCE-4606-8541-96639EB7CFF2}" presName="aSpace2" presStyleCnt="0"/>
      <dgm:spPr/>
    </dgm:pt>
    <dgm:pt modelId="{79A4F645-D241-4EEF-9C3E-72EFA85088C3}" type="pres">
      <dgm:prSet presAssocID="{11889B1B-6B94-4D40-9E73-69CF13107348}" presName="child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8A05D8-0B28-481E-A78D-BAAA528A0110}" type="pres">
      <dgm:prSet presAssocID="{11889B1B-6B94-4D40-9E73-69CF13107348}" presName="aSpace2" presStyleCnt="0"/>
      <dgm:spPr/>
    </dgm:pt>
    <dgm:pt modelId="{D7BA3934-1E33-473E-944E-4AEEE65CBF64}" type="pres">
      <dgm:prSet presAssocID="{BD236552-9162-4B6C-AC51-B79594824CFC}" presName="child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5F2192-B943-4037-A7BB-854DAFF31BB7}" type="pres">
      <dgm:prSet presAssocID="{BD236552-9162-4B6C-AC51-B79594824CFC}" presName="aSpace2" presStyleCnt="0"/>
      <dgm:spPr/>
    </dgm:pt>
    <dgm:pt modelId="{93EE6B12-810B-417A-8BD0-738BCDF76DCC}" type="pres">
      <dgm:prSet presAssocID="{9D58B6DE-AB18-4FF7-96D2-7EBB1C0C8ADE}" presName="child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B2206A-034E-44F0-9B1B-9A8B033198B7}" type="pres">
      <dgm:prSet presAssocID="{9D58B6DE-AB18-4FF7-96D2-7EBB1C0C8ADE}" presName="aSpace2" presStyleCnt="0"/>
      <dgm:spPr/>
    </dgm:pt>
    <dgm:pt modelId="{3079B766-F5A7-41C8-9B94-D7B701CA79E6}" type="pres">
      <dgm:prSet presAssocID="{FDCE8F42-E2CF-47B7-8C27-B67059A3ECFB}" presName="child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01BDB2-3665-4324-9160-1F2D612B2BA1}" type="pres">
      <dgm:prSet presAssocID="{FDCE8F42-E2CF-47B7-8C27-B67059A3ECFB}" presName="aSpace2" presStyleCnt="0"/>
      <dgm:spPr/>
    </dgm:pt>
    <dgm:pt modelId="{C2018107-EB85-4EBB-A36C-D26BE82D1E52}" type="pres">
      <dgm:prSet presAssocID="{FE2FDDCC-D1D6-418F-B07B-D465B13308B2}" presName="child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20C7FF-BA00-48CF-98AA-9159A9A63E6B}" srcId="{674472CE-F1B4-41C8-8BE4-0AF24785BC6C}" destId="{FE2FDDCC-D1D6-418F-B07B-D465B13308B2}" srcOrd="7" destOrd="0" parTransId="{9CA5761C-029B-429E-987E-CC4B597DDA0E}" sibTransId="{25F12337-BF7F-49B0-9A2A-2E51E058902C}"/>
    <dgm:cxn modelId="{A18C7C4B-CA52-424C-A11E-61635B66E03F}" srcId="{674472CE-F1B4-41C8-8BE4-0AF24785BC6C}" destId="{BD236552-9162-4B6C-AC51-B79594824CFC}" srcOrd="4" destOrd="0" parTransId="{6E5FE2BB-FAA0-4868-9FF2-46213F1B463F}" sibTransId="{DDB94A90-0D7D-4046-8177-F5E1567F5A81}"/>
    <dgm:cxn modelId="{FAC3FC07-2279-4E5D-863C-5F98D7E943CC}" srcId="{674472CE-F1B4-41C8-8BE4-0AF24785BC6C}" destId="{9D58B6DE-AB18-4FF7-96D2-7EBB1C0C8ADE}" srcOrd="5" destOrd="0" parTransId="{ADFE0E85-8F1A-4C41-BB67-215D6F4A68D3}" sibTransId="{AE0915E1-26D2-4C27-B9CE-A28E5E4060C6}"/>
    <dgm:cxn modelId="{0A08224E-5FF3-449A-ADCA-39C57BBE709D}" type="presOf" srcId="{79237F05-CBCE-4606-8541-96639EB7CFF2}" destId="{CC2B8F49-F178-441F-9BC1-E9F9CA5486BF}" srcOrd="0" destOrd="0" presId="urn:microsoft.com/office/officeart/2005/8/layout/lProcess2"/>
    <dgm:cxn modelId="{6B0DF1B1-56E7-4FA4-B880-E1B628A1B28B}" type="presOf" srcId="{64C0AFFF-A1B2-4B54-873D-8FD89C68FBCB}" destId="{1F9D2478-7BD5-49BF-996A-003DFD0C9045}" srcOrd="0" destOrd="0" presId="urn:microsoft.com/office/officeart/2005/8/layout/lProcess2"/>
    <dgm:cxn modelId="{8FF06D45-0FA9-48D7-A690-0A3C6C58A1AA}" srcId="{674472CE-F1B4-41C8-8BE4-0AF24785BC6C}" destId="{FDCE8F42-E2CF-47B7-8C27-B67059A3ECFB}" srcOrd="6" destOrd="0" parTransId="{8C670208-D756-457E-938A-17A44B0FDFEF}" sibTransId="{C99FFCE6-A21D-4614-804B-99F64EF377EA}"/>
    <dgm:cxn modelId="{28819779-F4F6-482C-BB7B-9C93F5AF4FE7}" srcId="{674472CE-F1B4-41C8-8BE4-0AF24785BC6C}" destId="{79237F05-CBCE-4606-8541-96639EB7CFF2}" srcOrd="2" destOrd="0" parTransId="{108A110A-57A6-4E30-9FE4-F264FD5FF741}" sibTransId="{997E8738-898B-4CB2-8D1D-88F95661FFD3}"/>
    <dgm:cxn modelId="{CCF223EA-1C3F-4894-833F-0FF2364A9B34}" type="presOf" srcId="{674472CE-F1B4-41C8-8BE4-0AF24785BC6C}" destId="{B5202242-5958-4D37-9F6A-0EC59E048A52}" srcOrd="0" destOrd="0" presId="urn:microsoft.com/office/officeart/2005/8/layout/lProcess2"/>
    <dgm:cxn modelId="{C553E52A-241F-4F15-87C1-093C29148D0A}" type="presOf" srcId="{11889B1B-6B94-4D40-9E73-69CF13107348}" destId="{79A4F645-D241-4EEF-9C3E-72EFA85088C3}" srcOrd="0" destOrd="0" presId="urn:microsoft.com/office/officeart/2005/8/layout/lProcess2"/>
    <dgm:cxn modelId="{CBFCA642-E47A-4A37-968A-23DAFAC4AF1E}" srcId="{674472CE-F1B4-41C8-8BE4-0AF24785BC6C}" destId="{6B0717D6-7486-4F08-BD61-DC86AED78195}" srcOrd="0" destOrd="0" parTransId="{F90A7FA5-DF18-4138-BB84-07E17451CA9F}" sibTransId="{F02389EC-6A5A-4048-B9AF-AA0C7334485C}"/>
    <dgm:cxn modelId="{1EC6A81A-DFE0-4E1E-9B5B-838537FFD516}" type="presOf" srcId="{FE2FDDCC-D1D6-418F-B07B-D465B13308B2}" destId="{C2018107-EB85-4EBB-A36C-D26BE82D1E52}" srcOrd="0" destOrd="0" presId="urn:microsoft.com/office/officeart/2005/8/layout/lProcess2"/>
    <dgm:cxn modelId="{E605DC33-C3AB-4AEA-B7D4-ACDCA5562B38}" srcId="{674472CE-F1B4-41C8-8BE4-0AF24785BC6C}" destId="{11889B1B-6B94-4D40-9E73-69CF13107348}" srcOrd="3" destOrd="0" parTransId="{F7D341BF-2BBA-4697-805A-A6A3642C9A7B}" sibTransId="{91706784-676A-4B27-A98A-32576D59A44D}"/>
    <dgm:cxn modelId="{DA0A7B55-A615-4850-B1B0-8B838F2F7906}" type="presOf" srcId="{93F5E9E2-927F-4F30-9E21-DE79B0C4E351}" destId="{4020CB75-3431-4FC8-BA5E-9FEB405F7F15}" srcOrd="0" destOrd="0" presId="urn:microsoft.com/office/officeart/2005/8/layout/lProcess2"/>
    <dgm:cxn modelId="{F6C25D9F-4B64-473E-84ED-F78384D15631}" type="presOf" srcId="{6B0717D6-7486-4F08-BD61-DC86AED78195}" destId="{A6F23BD7-1AA7-4E9F-847B-3A8FECFAF467}" srcOrd="0" destOrd="0" presId="urn:microsoft.com/office/officeart/2005/8/layout/lProcess2"/>
    <dgm:cxn modelId="{B2B29054-9B5F-4F8A-8A6E-AFC5283DA8F6}" srcId="{64C0AFFF-A1B2-4B54-873D-8FD89C68FBCB}" destId="{674472CE-F1B4-41C8-8BE4-0AF24785BC6C}" srcOrd="0" destOrd="0" parTransId="{F22F8DED-FE83-45F5-B9DB-7885CBE2B750}" sibTransId="{520EDD13-95DD-43E6-AFD1-A588B6573E13}"/>
    <dgm:cxn modelId="{CE446467-225C-4F76-89A9-A3E1388C41C8}" type="presOf" srcId="{674472CE-F1B4-41C8-8BE4-0AF24785BC6C}" destId="{417F7081-86C2-4AAD-8E12-3218AA5EB3F5}" srcOrd="1" destOrd="0" presId="urn:microsoft.com/office/officeart/2005/8/layout/lProcess2"/>
    <dgm:cxn modelId="{C4F1A7CA-2E6C-48B7-AFE2-3BED30BA4F51}" type="presOf" srcId="{BD236552-9162-4B6C-AC51-B79594824CFC}" destId="{D7BA3934-1E33-473E-944E-4AEEE65CBF64}" srcOrd="0" destOrd="0" presId="urn:microsoft.com/office/officeart/2005/8/layout/lProcess2"/>
    <dgm:cxn modelId="{59322DD3-6C0E-4E28-901E-A31F9F1F17BE}" type="presOf" srcId="{9D58B6DE-AB18-4FF7-96D2-7EBB1C0C8ADE}" destId="{93EE6B12-810B-417A-8BD0-738BCDF76DCC}" srcOrd="0" destOrd="0" presId="urn:microsoft.com/office/officeart/2005/8/layout/lProcess2"/>
    <dgm:cxn modelId="{84297459-2614-4114-A37F-670FBC19CC92}" type="presOf" srcId="{FDCE8F42-E2CF-47B7-8C27-B67059A3ECFB}" destId="{3079B766-F5A7-41C8-9B94-D7B701CA79E6}" srcOrd="0" destOrd="0" presId="urn:microsoft.com/office/officeart/2005/8/layout/lProcess2"/>
    <dgm:cxn modelId="{637CE56B-B40D-4382-BE67-57D357CC2D27}" srcId="{674472CE-F1B4-41C8-8BE4-0AF24785BC6C}" destId="{93F5E9E2-927F-4F30-9E21-DE79B0C4E351}" srcOrd="1" destOrd="0" parTransId="{EFD90930-828D-4239-832D-1805BC9F22E0}" sibTransId="{96BA0FAB-E456-4DD2-B6CD-5B1C4813D614}"/>
    <dgm:cxn modelId="{C4813588-C54C-4E7E-824C-62BBA0B07892}" type="presParOf" srcId="{1F9D2478-7BD5-49BF-996A-003DFD0C9045}" destId="{FD793347-009F-4F2C-8603-19D5B73C073D}" srcOrd="0" destOrd="0" presId="urn:microsoft.com/office/officeart/2005/8/layout/lProcess2"/>
    <dgm:cxn modelId="{95B99343-BA8D-48C6-B4D2-8570D2C7201F}" type="presParOf" srcId="{FD793347-009F-4F2C-8603-19D5B73C073D}" destId="{B5202242-5958-4D37-9F6A-0EC59E048A52}" srcOrd="0" destOrd="0" presId="urn:microsoft.com/office/officeart/2005/8/layout/lProcess2"/>
    <dgm:cxn modelId="{866DB35D-D7B9-452E-A55D-6A340146C6F4}" type="presParOf" srcId="{FD793347-009F-4F2C-8603-19D5B73C073D}" destId="{417F7081-86C2-4AAD-8E12-3218AA5EB3F5}" srcOrd="1" destOrd="0" presId="urn:microsoft.com/office/officeart/2005/8/layout/lProcess2"/>
    <dgm:cxn modelId="{C9859E6B-DF2F-40F6-A77C-FCFC080F0E0C}" type="presParOf" srcId="{FD793347-009F-4F2C-8603-19D5B73C073D}" destId="{17312B70-F476-4B6A-BACB-63A270DB4CC2}" srcOrd="2" destOrd="0" presId="urn:microsoft.com/office/officeart/2005/8/layout/lProcess2"/>
    <dgm:cxn modelId="{69037686-80C4-42E4-B147-7EEDBD4F36FF}" type="presParOf" srcId="{17312B70-F476-4B6A-BACB-63A270DB4CC2}" destId="{B1B3B0CC-E2C5-4BB2-8010-2DA286B13103}" srcOrd="0" destOrd="0" presId="urn:microsoft.com/office/officeart/2005/8/layout/lProcess2"/>
    <dgm:cxn modelId="{A70B7AD6-B095-4F7C-A458-F19DAC8BD0ED}" type="presParOf" srcId="{B1B3B0CC-E2C5-4BB2-8010-2DA286B13103}" destId="{A6F23BD7-1AA7-4E9F-847B-3A8FECFAF467}" srcOrd="0" destOrd="0" presId="urn:microsoft.com/office/officeart/2005/8/layout/lProcess2"/>
    <dgm:cxn modelId="{8DFADD1C-9237-4ABA-A4F9-147B99EAD27B}" type="presParOf" srcId="{B1B3B0CC-E2C5-4BB2-8010-2DA286B13103}" destId="{FBDC4C7A-33CA-441D-A65A-9B2515177818}" srcOrd="1" destOrd="0" presId="urn:microsoft.com/office/officeart/2005/8/layout/lProcess2"/>
    <dgm:cxn modelId="{5C64B304-EFD2-44E3-BBEB-257721743B6E}" type="presParOf" srcId="{B1B3B0CC-E2C5-4BB2-8010-2DA286B13103}" destId="{4020CB75-3431-4FC8-BA5E-9FEB405F7F15}" srcOrd="2" destOrd="0" presId="urn:microsoft.com/office/officeart/2005/8/layout/lProcess2"/>
    <dgm:cxn modelId="{5D23A911-BB85-4B14-9B8E-E84132FB009C}" type="presParOf" srcId="{B1B3B0CC-E2C5-4BB2-8010-2DA286B13103}" destId="{6B3135AF-CC12-4074-ACF7-FAC0C2935C87}" srcOrd="3" destOrd="0" presId="urn:microsoft.com/office/officeart/2005/8/layout/lProcess2"/>
    <dgm:cxn modelId="{9BF9CE59-9AFD-46AF-BB4D-D9569ED63F4D}" type="presParOf" srcId="{B1B3B0CC-E2C5-4BB2-8010-2DA286B13103}" destId="{CC2B8F49-F178-441F-9BC1-E9F9CA5486BF}" srcOrd="4" destOrd="0" presId="urn:microsoft.com/office/officeart/2005/8/layout/lProcess2"/>
    <dgm:cxn modelId="{3B86D483-C02B-40B5-ABC3-B86E8D88DF46}" type="presParOf" srcId="{B1B3B0CC-E2C5-4BB2-8010-2DA286B13103}" destId="{E7D3670D-76CA-43B1-A143-5DF64CB6D041}" srcOrd="5" destOrd="0" presId="urn:microsoft.com/office/officeart/2005/8/layout/lProcess2"/>
    <dgm:cxn modelId="{536AE294-A367-4C9A-BBA2-B6568C7F6BC8}" type="presParOf" srcId="{B1B3B0CC-E2C5-4BB2-8010-2DA286B13103}" destId="{79A4F645-D241-4EEF-9C3E-72EFA85088C3}" srcOrd="6" destOrd="0" presId="urn:microsoft.com/office/officeart/2005/8/layout/lProcess2"/>
    <dgm:cxn modelId="{49208546-01D7-41E8-827A-D759D1A79BCC}" type="presParOf" srcId="{B1B3B0CC-E2C5-4BB2-8010-2DA286B13103}" destId="{298A05D8-0B28-481E-A78D-BAAA528A0110}" srcOrd="7" destOrd="0" presId="urn:microsoft.com/office/officeart/2005/8/layout/lProcess2"/>
    <dgm:cxn modelId="{1C73160C-65A5-4E09-9A78-4E90C5F8DFE8}" type="presParOf" srcId="{B1B3B0CC-E2C5-4BB2-8010-2DA286B13103}" destId="{D7BA3934-1E33-473E-944E-4AEEE65CBF64}" srcOrd="8" destOrd="0" presId="urn:microsoft.com/office/officeart/2005/8/layout/lProcess2"/>
    <dgm:cxn modelId="{447EA67C-228B-4926-A0A1-B7F5202A3158}" type="presParOf" srcId="{B1B3B0CC-E2C5-4BB2-8010-2DA286B13103}" destId="{685F2192-B943-4037-A7BB-854DAFF31BB7}" srcOrd="9" destOrd="0" presId="urn:microsoft.com/office/officeart/2005/8/layout/lProcess2"/>
    <dgm:cxn modelId="{AA535D8A-1A1F-4D90-B8D3-AAC6D6EBFA33}" type="presParOf" srcId="{B1B3B0CC-E2C5-4BB2-8010-2DA286B13103}" destId="{93EE6B12-810B-417A-8BD0-738BCDF76DCC}" srcOrd="10" destOrd="0" presId="urn:microsoft.com/office/officeart/2005/8/layout/lProcess2"/>
    <dgm:cxn modelId="{2D3955F0-C33E-428E-BE6F-4098AB72A99D}" type="presParOf" srcId="{B1B3B0CC-E2C5-4BB2-8010-2DA286B13103}" destId="{AAB2206A-034E-44F0-9B1B-9A8B033198B7}" srcOrd="11" destOrd="0" presId="urn:microsoft.com/office/officeart/2005/8/layout/lProcess2"/>
    <dgm:cxn modelId="{0F5BC4AE-F7E9-43CE-AD46-E460F8878F4A}" type="presParOf" srcId="{B1B3B0CC-E2C5-4BB2-8010-2DA286B13103}" destId="{3079B766-F5A7-41C8-9B94-D7B701CA79E6}" srcOrd="12" destOrd="0" presId="urn:microsoft.com/office/officeart/2005/8/layout/lProcess2"/>
    <dgm:cxn modelId="{8BB38598-0B07-4093-9A70-A9EBD7363636}" type="presParOf" srcId="{B1B3B0CC-E2C5-4BB2-8010-2DA286B13103}" destId="{6F01BDB2-3665-4324-9160-1F2D612B2BA1}" srcOrd="13" destOrd="0" presId="urn:microsoft.com/office/officeart/2005/8/layout/lProcess2"/>
    <dgm:cxn modelId="{56A1CD7C-9A66-4C29-A2D3-8D8283C91718}" type="presParOf" srcId="{B1B3B0CC-E2C5-4BB2-8010-2DA286B13103}" destId="{C2018107-EB85-4EBB-A36C-D26BE82D1E52}" srcOrd="14" destOrd="0" presId="urn:microsoft.com/office/officeart/2005/8/layout/lProcess2"/>
  </dgm:cxnLst>
  <dgm:bg>
    <a:noFill/>
    <a:effectLst>
      <a:glow rad="101600">
        <a:srgbClr val="FFCC00">
          <a:alpha val="60000"/>
        </a:srgbClr>
      </a:glo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B01B1F-18CB-499B-A665-212DA8F15179}" type="doc">
      <dgm:prSet loTypeId="urn:microsoft.com/office/officeart/2005/8/layout/process4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AACBC4-E5A6-42C8-9A76-39B826517036}">
      <dgm:prSet phldrT="[Text]" custT="1"/>
      <dgm:spPr/>
      <dgm:t>
        <a:bodyPr/>
        <a:lstStyle/>
        <a:p>
          <a:endParaRPr lang="en-US" sz="2400" dirty="0" smtClean="0">
            <a:latin typeface="+mj-lt"/>
          </a:endParaRPr>
        </a:p>
        <a:p>
          <a:r>
            <a:rPr lang="en-US" sz="2400" dirty="0" smtClean="0">
              <a:latin typeface="+mj-lt"/>
            </a:rPr>
            <a:t>Patient Referral Process:</a:t>
          </a:r>
          <a:endParaRPr lang="en-US" sz="2400" dirty="0"/>
        </a:p>
      </dgm:t>
    </dgm:pt>
    <dgm:pt modelId="{1F51C86F-E380-4C3B-A523-E24A9BA97BD8}" type="parTrans" cxnId="{817F9726-15E8-4EF9-91F1-231A98B75E6D}">
      <dgm:prSet/>
      <dgm:spPr/>
      <dgm:t>
        <a:bodyPr/>
        <a:lstStyle/>
        <a:p>
          <a:endParaRPr lang="en-US"/>
        </a:p>
      </dgm:t>
    </dgm:pt>
    <dgm:pt modelId="{DD56357D-9E26-40D4-8242-116E4157CFD9}" type="sibTrans" cxnId="{817F9726-15E8-4EF9-91F1-231A98B75E6D}">
      <dgm:prSet/>
      <dgm:spPr/>
      <dgm:t>
        <a:bodyPr/>
        <a:lstStyle/>
        <a:p>
          <a:endParaRPr lang="en-US"/>
        </a:p>
      </dgm:t>
    </dgm:pt>
    <dgm:pt modelId="{7C5C2D08-09F5-44AD-95A0-A7CADD96DE4D}">
      <dgm:prSet custT="1"/>
      <dgm:spPr/>
      <dgm:t>
        <a:bodyPr/>
        <a:lstStyle/>
        <a:p>
          <a:r>
            <a:rPr lang="en-US" sz="1800" dirty="0" smtClean="0">
              <a:latin typeface="+mj-lt"/>
            </a:rPr>
            <a:t>Via website for the purposes of public education and promotion of the program. </a:t>
          </a:r>
        </a:p>
        <a:p>
          <a:r>
            <a:rPr lang="en-US" sz="1800" dirty="0" smtClean="0">
              <a:latin typeface="+mj-lt"/>
              <a:hlinkClick xmlns:r="http://schemas.openxmlformats.org/officeDocument/2006/relationships" r:id="rId1"/>
            </a:rPr>
            <a:t>http://hepatitisc.pafcareline.org</a:t>
          </a:r>
          <a:r>
            <a:rPr lang="en-US" sz="1800" dirty="0" smtClean="0">
              <a:latin typeface="+mj-lt"/>
            </a:rPr>
            <a:t> </a:t>
          </a:r>
        </a:p>
      </dgm:t>
    </dgm:pt>
    <dgm:pt modelId="{BEA21DE6-D9E1-4CF5-9967-283BC42E61A3}" type="parTrans" cxnId="{1ACD21F9-60D0-44A9-897D-23B35E5DC1A3}">
      <dgm:prSet/>
      <dgm:spPr/>
      <dgm:t>
        <a:bodyPr/>
        <a:lstStyle/>
        <a:p>
          <a:endParaRPr lang="en-US"/>
        </a:p>
      </dgm:t>
    </dgm:pt>
    <dgm:pt modelId="{97643ADF-8CAC-4EF8-BE5F-7882E34D8ACD}" type="sibTrans" cxnId="{1ACD21F9-60D0-44A9-897D-23B35E5DC1A3}">
      <dgm:prSet/>
      <dgm:spPr/>
      <dgm:t>
        <a:bodyPr/>
        <a:lstStyle/>
        <a:p>
          <a:endParaRPr lang="en-US"/>
        </a:p>
      </dgm:t>
    </dgm:pt>
    <dgm:pt modelId="{D7CAF741-2986-4B53-B9AC-AD4C5AEBDA4E}">
      <dgm:prSet custT="1"/>
      <dgm:spPr/>
      <dgm:t>
        <a:bodyPr/>
        <a:lstStyle/>
        <a:p>
          <a:r>
            <a:rPr lang="en-US" sz="1800" dirty="0" smtClean="0">
              <a:latin typeface="+mj-lt"/>
            </a:rPr>
            <a:t>Via Toll free number 1-800-532-5274</a:t>
          </a:r>
        </a:p>
        <a:p>
          <a:r>
            <a:rPr lang="en-US" sz="1800" dirty="0" smtClean="0">
              <a:latin typeface="+mj-lt"/>
            </a:rPr>
            <a:t>Press Option 2, then option 3; listen for additional prompts to be connected to the Hepatitis C CareLine</a:t>
          </a:r>
          <a:endParaRPr lang="en-US" sz="1800" dirty="0" smtClean="0">
            <a:latin typeface="Calibri" pitchFamily="34" charset="0"/>
          </a:endParaRPr>
        </a:p>
      </dgm:t>
    </dgm:pt>
    <dgm:pt modelId="{F5785E41-BF3B-4C7F-B544-71D0BD1BD2CB}" type="parTrans" cxnId="{8CE1E4F6-8224-4056-BFCE-8F31E701C802}">
      <dgm:prSet/>
      <dgm:spPr/>
      <dgm:t>
        <a:bodyPr/>
        <a:lstStyle/>
        <a:p>
          <a:endParaRPr lang="en-US"/>
        </a:p>
      </dgm:t>
    </dgm:pt>
    <dgm:pt modelId="{5955FC4D-E4AB-44FF-91BF-BC1394819CAA}" type="sibTrans" cxnId="{8CE1E4F6-8224-4056-BFCE-8F31E701C802}">
      <dgm:prSet/>
      <dgm:spPr/>
      <dgm:t>
        <a:bodyPr/>
        <a:lstStyle/>
        <a:p>
          <a:endParaRPr lang="en-US"/>
        </a:p>
      </dgm:t>
    </dgm:pt>
    <dgm:pt modelId="{F6373875-E2D2-4A54-BEE9-BB09A45D11FC}" type="pres">
      <dgm:prSet presAssocID="{14B01B1F-18CB-499B-A665-212DA8F1517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E05DE8-9A9C-43E0-BBBB-1C920C192C7C}" type="pres">
      <dgm:prSet presAssocID="{08AACBC4-E5A6-42C8-9A76-39B826517036}" presName="boxAndChildren" presStyleCnt="0"/>
      <dgm:spPr/>
    </dgm:pt>
    <dgm:pt modelId="{6B246F89-C4D6-4DDF-8824-828ED9F972E9}" type="pres">
      <dgm:prSet presAssocID="{08AACBC4-E5A6-42C8-9A76-39B826517036}" presName="parentTextBox" presStyleLbl="node1" presStyleIdx="0" presStyleCnt="1"/>
      <dgm:spPr/>
      <dgm:t>
        <a:bodyPr/>
        <a:lstStyle/>
        <a:p>
          <a:endParaRPr lang="en-US"/>
        </a:p>
      </dgm:t>
    </dgm:pt>
    <dgm:pt modelId="{BFFBCAFB-9EBB-411D-B3D5-A2EC0A662B44}" type="pres">
      <dgm:prSet presAssocID="{08AACBC4-E5A6-42C8-9A76-39B826517036}" presName="entireBox" presStyleLbl="node1" presStyleIdx="0" presStyleCnt="1" custScaleY="17190" custLinFactNeighborX="-901" custLinFactNeighborY="-746"/>
      <dgm:spPr/>
      <dgm:t>
        <a:bodyPr/>
        <a:lstStyle/>
        <a:p>
          <a:endParaRPr lang="en-US"/>
        </a:p>
      </dgm:t>
    </dgm:pt>
    <dgm:pt modelId="{8653B867-7B6C-458F-9230-3CAF2E0996D0}" type="pres">
      <dgm:prSet presAssocID="{08AACBC4-E5A6-42C8-9A76-39B826517036}" presName="descendantBox" presStyleCnt="0"/>
      <dgm:spPr/>
    </dgm:pt>
    <dgm:pt modelId="{704FA521-D74E-4006-A588-8E40E1D09C87}" type="pres">
      <dgm:prSet presAssocID="{7C5C2D08-09F5-44AD-95A0-A7CADD96DE4D}" presName="childTextBox" presStyleLbl="fgAccFollowNode1" presStyleIdx="0" presStyleCnt="2" custScaleY="81420" custLinFactNeighborY="58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DE6BE9-F0AC-4344-8ADE-944BBA107477}" type="pres">
      <dgm:prSet presAssocID="{D7CAF741-2986-4B53-B9AC-AD4C5AEBDA4E}" presName="childTextBox" presStyleLbl="fgAccFollowNode1" presStyleIdx="1" presStyleCnt="2" custScaleY="80972" custLinFactNeighborY="52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D8BF51-963B-422E-A972-0FB3003EB022}" type="presOf" srcId="{D7CAF741-2986-4B53-B9AC-AD4C5AEBDA4E}" destId="{5FDE6BE9-F0AC-4344-8ADE-944BBA107477}" srcOrd="0" destOrd="0" presId="urn:microsoft.com/office/officeart/2005/8/layout/process4"/>
    <dgm:cxn modelId="{7F3418C9-0EF3-425A-95E6-1AF632FC464C}" type="presOf" srcId="{14B01B1F-18CB-499B-A665-212DA8F15179}" destId="{F6373875-E2D2-4A54-BEE9-BB09A45D11FC}" srcOrd="0" destOrd="0" presId="urn:microsoft.com/office/officeart/2005/8/layout/process4"/>
    <dgm:cxn modelId="{58E34E7E-5673-45B5-B0FE-10DC120E71D5}" type="presOf" srcId="{08AACBC4-E5A6-42C8-9A76-39B826517036}" destId="{BFFBCAFB-9EBB-411D-B3D5-A2EC0A662B44}" srcOrd="1" destOrd="0" presId="urn:microsoft.com/office/officeart/2005/8/layout/process4"/>
    <dgm:cxn modelId="{1ACD21F9-60D0-44A9-897D-23B35E5DC1A3}" srcId="{08AACBC4-E5A6-42C8-9A76-39B826517036}" destId="{7C5C2D08-09F5-44AD-95A0-A7CADD96DE4D}" srcOrd="0" destOrd="0" parTransId="{BEA21DE6-D9E1-4CF5-9967-283BC42E61A3}" sibTransId="{97643ADF-8CAC-4EF8-BE5F-7882E34D8ACD}"/>
    <dgm:cxn modelId="{4D6B0D82-63B9-4EF7-99EA-5360F3D88C14}" type="presOf" srcId="{7C5C2D08-09F5-44AD-95A0-A7CADD96DE4D}" destId="{704FA521-D74E-4006-A588-8E40E1D09C87}" srcOrd="0" destOrd="0" presId="urn:microsoft.com/office/officeart/2005/8/layout/process4"/>
    <dgm:cxn modelId="{B466E8F9-A01C-4D16-88DE-C176760AAC4E}" type="presOf" srcId="{08AACBC4-E5A6-42C8-9A76-39B826517036}" destId="{6B246F89-C4D6-4DDF-8824-828ED9F972E9}" srcOrd="0" destOrd="0" presId="urn:microsoft.com/office/officeart/2005/8/layout/process4"/>
    <dgm:cxn modelId="{8CE1E4F6-8224-4056-BFCE-8F31E701C802}" srcId="{08AACBC4-E5A6-42C8-9A76-39B826517036}" destId="{D7CAF741-2986-4B53-B9AC-AD4C5AEBDA4E}" srcOrd="1" destOrd="0" parTransId="{F5785E41-BF3B-4C7F-B544-71D0BD1BD2CB}" sibTransId="{5955FC4D-E4AB-44FF-91BF-BC1394819CAA}"/>
    <dgm:cxn modelId="{817F9726-15E8-4EF9-91F1-231A98B75E6D}" srcId="{14B01B1F-18CB-499B-A665-212DA8F15179}" destId="{08AACBC4-E5A6-42C8-9A76-39B826517036}" srcOrd="0" destOrd="0" parTransId="{1F51C86F-E380-4C3B-A523-E24A9BA97BD8}" sibTransId="{DD56357D-9E26-40D4-8242-116E4157CFD9}"/>
    <dgm:cxn modelId="{ED1C43E4-9517-4E1D-94F4-60C6631335B3}" type="presParOf" srcId="{F6373875-E2D2-4A54-BEE9-BB09A45D11FC}" destId="{3EE05DE8-9A9C-43E0-BBBB-1C920C192C7C}" srcOrd="0" destOrd="0" presId="urn:microsoft.com/office/officeart/2005/8/layout/process4"/>
    <dgm:cxn modelId="{E37AB392-013C-4458-9959-8CFC69815D86}" type="presParOf" srcId="{3EE05DE8-9A9C-43E0-BBBB-1C920C192C7C}" destId="{6B246F89-C4D6-4DDF-8824-828ED9F972E9}" srcOrd="0" destOrd="0" presId="urn:microsoft.com/office/officeart/2005/8/layout/process4"/>
    <dgm:cxn modelId="{EF5F5C4D-2FE0-4DA7-AB9E-DF368DD191F6}" type="presParOf" srcId="{3EE05DE8-9A9C-43E0-BBBB-1C920C192C7C}" destId="{BFFBCAFB-9EBB-411D-B3D5-A2EC0A662B44}" srcOrd="1" destOrd="0" presId="urn:microsoft.com/office/officeart/2005/8/layout/process4"/>
    <dgm:cxn modelId="{049ABFA7-693E-4872-A5A5-A65712C6C3F5}" type="presParOf" srcId="{3EE05DE8-9A9C-43E0-BBBB-1C920C192C7C}" destId="{8653B867-7B6C-458F-9230-3CAF2E0996D0}" srcOrd="2" destOrd="0" presId="urn:microsoft.com/office/officeart/2005/8/layout/process4"/>
    <dgm:cxn modelId="{27250BE8-326E-463D-9A11-BF341BEC3797}" type="presParOf" srcId="{8653B867-7B6C-458F-9230-3CAF2E0996D0}" destId="{704FA521-D74E-4006-A588-8E40E1D09C87}" srcOrd="0" destOrd="0" presId="urn:microsoft.com/office/officeart/2005/8/layout/process4"/>
    <dgm:cxn modelId="{3602FB12-FCB0-4932-BD06-2F7175C750CA}" type="presParOf" srcId="{8653B867-7B6C-458F-9230-3CAF2E0996D0}" destId="{5FDE6BE9-F0AC-4344-8ADE-944BBA107477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53983C-646B-4666-832F-CD802096F927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1F80A9-F9E3-422D-9A73-652A212C0D73}">
      <dgm:prSet phldrT="[Text]" custT="1"/>
      <dgm:spPr>
        <a:solidFill>
          <a:srgbClr val="002060"/>
        </a:solidFill>
        <a:ln w="38100">
          <a:solidFill>
            <a:srgbClr val="FFCC00"/>
          </a:solidFill>
        </a:ln>
      </dgm:spPr>
      <dgm:t>
        <a:bodyPr/>
        <a:lstStyle/>
        <a:p>
          <a:r>
            <a:rPr lang="en-US" sz="4400" b="1" dirty="0" smtClean="0"/>
            <a:t>Program Eligibility Criteria</a:t>
          </a:r>
          <a:endParaRPr lang="en-US" sz="4400" dirty="0"/>
        </a:p>
      </dgm:t>
    </dgm:pt>
    <dgm:pt modelId="{36AE6315-BED0-4809-B5CA-F1472CA8E7EE}" type="parTrans" cxnId="{9E4FE460-A83F-4619-9A48-32D3165391FA}">
      <dgm:prSet/>
      <dgm:spPr/>
      <dgm:t>
        <a:bodyPr/>
        <a:lstStyle/>
        <a:p>
          <a:endParaRPr lang="en-US"/>
        </a:p>
      </dgm:t>
    </dgm:pt>
    <dgm:pt modelId="{480FDE3F-D84F-40C0-BC7C-3C08656BDEFB}" type="sibTrans" cxnId="{9E4FE460-A83F-4619-9A48-32D3165391FA}">
      <dgm:prSet/>
      <dgm:spPr/>
      <dgm:t>
        <a:bodyPr/>
        <a:lstStyle/>
        <a:p>
          <a:endParaRPr lang="en-US"/>
        </a:p>
      </dgm:t>
    </dgm:pt>
    <dgm:pt modelId="{7A3A9CAF-A75B-4B3E-9FA0-C37F74646F91}">
      <dgm:prSet phldrT="[Text]"/>
      <dgm:spPr>
        <a:ln>
          <a:solidFill>
            <a:srgbClr val="FFCC00"/>
          </a:solidFill>
        </a:ln>
      </dgm:spPr>
      <dgm:t>
        <a:bodyPr/>
        <a:lstStyle/>
        <a:p>
          <a:r>
            <a:rPr lang="en-US" dirty="0" smtClean="0"/>
            <a:t>Household income of 400% or less of FPG, adjusted for COLI</a:t>
          </a:r>
          <a:endParaRPr lang="en-US" dirty="0"/>
        </a:p>
      </dgm:t>
    </dgm:pt>
    <dgm:pt modelId="{EE0D42BA-E0A8-434C-9BEE-3D6BF133F932}" type="parTrans" cxnId="{06DD3116-EA23-47B5-877A-8C01B379A4A0}">
      <dgm:prSet/>
      <dgm:spPr/>
      <dgm:t>
        <a:bodyPr/>
        <a:lstStyle/>
        <a:p>
          <a:endParaRPr lang="en-US"/>
        </a:p>
      </dgm:t>
    </dgm:pt>
    <dgm:pt modelId="{7B8DC729-091C-47C3-9884-7B89C1ECD643}" type="sibTrans" cxnId="{06DD3116-EA23-47B5-877A-8C01B379A4A0}">
      <dgm:prSet/>
      <dgm:spPr/>
      <dgm:t>
        <a:bodyPr/>
        <a:lstStyle/>
        <a:p>
          <a:endParaRPr lang="en-US"/>
        </a:p>
      </dgm:t>
    </dgm:pt>
    <dgm:pt modelId="{7793B646-4666-44CE-B8C3-7ABD32281363}">
      <dgm:prSet phldrT="[Text]"/>
      <dgm:spPr>
        <a:ln>
          <a:solidFill>
            <a:srgbClr val="FFCC00"/>
          </a:solidFill>
        </a:ln>
      </dgm:spPr>
      <dgm:t>
        <a:bodyPr/>
        <a:lstStyle/>
        <a:p>
          <a:r>
            <a:rPr lang="en-US" dirty="0" smtClean="0"/>
            <a:t>Verified qualifying diagnosis</a:t>
          </a:r>
          <a:endParaRPr lang="en-US" dirty="0"/>
        </a:p>
      </dgm:t>
    </dgm:pt>
    <dgm:pt modelId="{EB2C6FAD-4D81-443A-A6C0-C03118B5DFD2}" type="parTrans" cxnId="{87E1B0F7-6C96-47A1-A5F6-7C3EBA51EFD6}">
      <dgm:prSet/>
      <dgm:spPr/>
      <dgm:t>
        <a:bodyPr/>
        <a:lstStyle/>
        <a:p>
          <a:endParaRPr lang="en-US"/>
        </a:p>
      </dgm:t>
    </dgm:pt>
    <dgm:pt modelId="{219ECC27-6615-44B7-9F07-D62DFB8EECB6}" type="sibTrans" cxnId="{87E1B0F7-6C96-47A1-A5F6-7C3EBA51EFD6}">
      <dgm:prSet/>
      <dgm:spPr/>
      <dgm:t>
        <a:bodyPr/>
        <a:lstStyle/>
        <a:p>
          <a:endParaRPr lang="en-US"/>
        </a:p>
      </dgm:t>
    </dgm:pt>
    <dgm:pt modelId="{23A5E1F5-E3A6-4718-AC69-E313C467F464}">
      <dgm:prSet phldrT="[Text]"/>
      <dgm:spPr>
        <a:ln>
          <a:solidFill>
            <a:srgbClr val="FFCC00"/>
          </a:solidFill>
        </a:ln>
      </dgm:spPr>
      <dgm:t>
        <a:bodyPr/>
        <a:lstStyle/>
        <a:p>
          <a:r>
            <a:rPr lang="en-US" dirty="0" smtClean="0"/>
            <a:t>Insurance coverage that includes pharmaceutical coverage</a:t>
          </a:r>
          <a:endParaRPr lang="en-US" dirty="0"/>
        </a:p>
      </dgm:t>
    </dgm:pt>
    <dgm:pt modelId="{32815B08-1F41-4783-B6A5-1CEA7C94FE02}" type="parTrans" cxnId="{9803F0AD-CA25-4E20-839F-E3DF9FC8970E}">
      <dgm:prSet/>
      <dgm:spPr/>
      <dgm:t>
        <a:bodyPr/>
        <a:lstStyle/>
        <a:p>
          <a:endParaRPr lang="en-US"/>
        </a:p>
      </dgm:t>
    </dgm:pt>
    <dgm:pt modelId="{F4278489-EF25-4007-9BE7-164C6DBABEF4}" type="sibTrans" cxnId="{9803F0AD-CA25-4E20-839F-E3DF9FC8970E}">
      <dgm:prSet/>
      <dgm:spPr/>
      <dgm:t>
        <a:bodyPr/>
        <a:lstStyle/>
        <a:p>
          <a:endParaRPr lang="en-US"/>
        </a:p>
      </dgm:t>
    </dgm:pt>
    <dgm:pt modelId="{9CC02CCF-DDC9-4869-B179-D46DF40DC37A}" type="pres">
      <dgm:prSet presAssocID="{CE53983C-646B-4666-832F-CD802096F92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6FC398-C738-45E1-8BA0-8469074EAAB1}" type="pres">
      <dgm:prSet presAssocID="{3B1F80A9-F9E3-422D-9A73-652A212C0D73}" presName="roof" presStyleLbl="dkBgShp" presStyleIdx="0" presStyleCnt="2"/>
      <dgm:spPr/>
      <dgm:t>
        <a:bodyPr/>
        <a:lstStyle/>
        <a:p>
          <a:endParaRPr lang="en-US"/>
        </a:p>
      </dgm:t>
    </dgm:pt>
    <dgm:pt modelId="{C45B52F9-C9D6-43FE-A0D3-AFA3FAC1C3EA}" type="pres">
      <dgm:prSet presAssocID="{3B1F80A9-F9E3-422D-9A73-652A212C0D73}" presName="pillars" presStyleCnt="0"/>
      <dgm:spPr/>
    </dgm:pt>
    <dgm:pt modelId="{37E23EEA-E722-4CFA-8456-274ACAB3A192}" type="pres">
      <dgm:prSet presAssocID="{3B1F80A9-F9E3-422D-9A73-652A212C0D73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D77D31-9554-4E7F-BE56-7F3DDBBB3941}" type="pres">
      <dgm:prSet presAssocID="{7793B646-4666-44CE-B8C3-7ABD32281363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6CCD07-3469-4343-AA00-C361EDA56168}" type="pres">
      <dgm:prSet presAssocID="{23A5E1F5-E3A6-4718-AC69-E313C467F464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656206-8CCC-4E0B-9902-C0DBEFFCC05A}" type="pres">
      <dgm:prSet presAssocID="{3B1F80A9-F9E3-422D-9A73-652A212C0D73}" presName="base" presStyleLbl="dkBgShp" presStyleIdx="1" presStyleCnt="2" custLinFactNeighborY="24812"/>
      <dgm:spPr>
        <a:solidFill>
          <a:srgbClr val="002060"/>
        </a:solidFill>
        <a:ln w="38100">
          <a:solidFill>
            <a:srgbClr val="FFCC00"/>
          </a:solidFill>
        </a:ln>
      </dgm:spPr>
    </dgm:pt>
  </dgm:ptLst>
  <dgm:cxnLst>
    <dgm:cxn modelId="{9803F0AD-CA25-4E20-839F-E3DF9FC8970E}" srcId="{3B1F80A9-F9E3-422D-9A73-652A212C0D73}" destId="{23A5E1F5-E3A6-4718-AC69-E313C467F464}" srcOrd="2" destOrd="0" parTransId="{32815B08-1F41-4783-B6A5-1CEA7C94FE02}" sibTransId="{F4278489-EF25-4007-9BE7-164C6DBABEF4}"/>
    <dgm:cxn modelId="{9E4FE460-A83F-4619-9A48-32D3165391FA}" srcId="{CE53983C-646B-4666-832F-CD802096F927}" destId="{3B1F80A9-F9E3-422D-9A73-652A212C0D73}" srcOrd="0" destOrd="0" parTransId="{36AE6315-BED0-4809-B5CA-F1472CA8E7EE}" sibTransId="{480FDE3F-D84F-40C0-BC7C-3C08656BDEFB}"/>
    <dgm:cxn modelId="{87E1B0F7-6C96-47A1-A5F6-7C3EBA51EFD6}" srcId="{3B1F80A9-F9E3-422D-9A73-652A212C0D73}" destId="{7793B646-4666-44CE-B8C3-7ABD32281363}" srcOrd="1" destOrd="0" parTransId="{EB2C6FAD-4D81-443A-A6C0-C03118B5DFD2}" sibTransId="{219ECC27-6615-44B7-9F07-D62DFB8EECB6}"/>
    <dgm:cxn modelId="{353C6FB6-51E2-4640-94EB-113E634F00F4}" type="presOf" srcId="{7A3A9CAF-A75B-4B3E-9FA0-C37F74646F91}" destId="{37E23EEA-E722-4CFA-8456-274ACAB3A192}" srcOrd="0" destOrd="0" presId="urn:microsoft.com/office/officeart/2005/8/layout/hList3"/>
    <dgm:cxn modelId="{B27EEE0A-6C38-4C12-922B-9504FF94A86E}" type="presOf" srcId="{23A5E1F5-E3A6-4718-AC69-E313C467F464}" destId="{F76CCD07-3469-4343-AA00-C361EDA56168}" srcOrd="0" destOrd="0" presId="urn:microsoft.com/office/officeart/2005/8/layout/hList3"/>
    <dgm:cxn modelId="{081CFFEA-51BC-4C50-B74A-8151579BEAC4}" type="presOf" srcId="{7793B646-4666-44CE-B8C3-7ABD32281363}" destId="{B3D77D31-9554-4E7F-BE56-7F3DDBBB3941}" srcOrd="0" destOrd="0" presId="urn:microsoft.com/office/officeart/2005/8/layout/hList3"/>
    <dgm:cxn modelId="{2CDD85C6-1899-42BC-BE63-578C3F820380}" type="presOf" srcId="{CE53983C-646B-4666-832F-CD802096F927}" destId="{9CC02CCF-DDC9-4869-B179-D46DF40DC37A}" srcOrd="0" destOrd="0" presId="urn:microsoft.com/office/officeart/2005/8/layout/hList3"/>
    <dgm:cxn modelId="{ECE8B750-CED6-483F-9A23-A99EDCEC8E8C}" type="presOf" srcId="{3B1F80A9-F9E3-422D-9A73-652A212C0D73}" destId="{A26FC398-C738-45E1-8BA0-8469074EAAB1}" srcOrd="0" destOrd="0" presId="urn:microsoft.com/office/officeart/2005/8/layout/hList3"/>
    <dgm:cxn modelId="{06DD3116-EA23-47B5-877A-8C01B379A4A0}" srcId="{3B1F80A9-F9E3-422D-9A73-652A212C0D73}" destId="{7A3A9CAF-A75B-4B3E-9FA0-C37F74646F91}" srcOrd="0" destOrd="0" parTransId="{EE0D42BA-E0A8-434C-9BEE-3D6BF133F932}" sibTransId="{7B8DC729-091C-47C3-9884-7B89C1ECD643}"/>
    <dgm:cxn modelId="{CFF12C0E-EBF7-4397-ADBB-E1C80F8E7725}" type="presParOf" srcId="{9CC02CCF-DDC9-4869-B179-D46DF40DC37A}" destId="{A26FC398-C738-45E1-8BA0-8469074EAAB1}" srcOrd="0" destOrd="0" presId="urn:microsoft.com/office/officeart/2005/8/layout/hList3"/>
    <dgm:cxn modelId="{F8E77EDD-1E9B-4275-9DBF-EEF22514A227}" type="presParOf" srcId="{9CC02CCF-DDC9-4869-B179-D46DF40DC37A}" destId="{C45B52F9-C9D6-43FE-A0D3-AFA3FAC1C3EA}" srcOrd="1" destOrd="0" presId="urn:microsoft.com/office/officeart/2005/8/layout/hList3"/>
    <dgm:cxn modelId="{48220B4A-5B87-4B25-B766-AC8BF3C721B2}" type="presParOf" srcId="{C45B52F9-C9D6-43FE-A0D3-AFA3FAC1C3EA}" destId="{37E23EEA-E722-4CFA-8456-274ACAB3A192}" srcOrd="0" destOrd="0" presId="urn:microsoft.com/office/officeart/2005/8/layout/hList3"/>
    <dgm:cxn modelId="{967A0E5B-F091-41C4-8407-582934DD637E}" type="presParOf" srcId="{C45B52F9-C9D6-43FE-A0D3-AFA3FAC1C3EA}" destId="{B3D77D31-9554-4E7F-BE56-7F3DDBBB3941}" srcOrd="1" destOrd="0" presId="urn:microsoft.com/office/officeart/2005/8/layout/hList3"/>
    <dgm:cxn modelId="{25D342D5-D91E-472A-B966-FE52365C34E2}" type="presParOf" srcId="{C45B52F9-C9D6-43FE-A0D3-AFA3FAC1C3EA}" destId="{F76CCD07-3469-4343-AA00-C361EDA56168}" srcOrd="2" destOrd="0" presId="urn:microsoft.com/office/officeart/2005/8/layout/hList3"/>
    <dgm:cxn modelId="{9BA7D284-0AF6-49A0-8A2A-8B166E74D2E1}" type="presParOf" srcId="{9CC02CCF-DDC9-4869-B179-D46DF40DC37A}" destId="{46656206-8CCC-4E0B-9902-C0DBEFFCC05A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0.16966</cdr:x>
      <cdr:y>0.91499</cdr:y>
    </cdr:from>
    <cdr:to>
      <cdr:x>0.91124</cdr:x>
      <cdr:y>0.966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67628" y="5753878"/>
          <a:ext cx="6414795" cy="3207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0.14444</cdr:x>
      <cdr:y>0.82965</cdr:y>
    </cdr:from>
    <cdr:to>
      <cdr:x>0.93333</cdr:x>
      <cdr:y>0.87114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990601" y="4572000"/>
          <a:ext cx="54102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200" b="1" dirty="0">
              <a:latin typeface="+mn-lt"/>
            </a:rPr>
            <a:t>Total Debt Relief* Obtained in 2014:  $42,914,018</a:t>
          </a:r>
          <a:endParaRPr lang="en-US" sz="1200" b="1" i="1" dirty="0">
            <a:latin typeface="+mn-lt"/>
          </a:endParaRPr>
        </a:p>
      </cdr:txBody>
    </cdr:sp>
  </cdr:relSizeAnchor>
  <cdr:relSizeAnchor xmlns:cdr="http://schemas.openxmlformats.org/drawingml/2006/chartDrawing">
    <cdr:from>
      <cdr:x>0.07778</cdr:x>
      <cdr:y>0.88496</cdr:y>
    </cdr:from>
    <cdr:to>
      <cdr:x>0.97555</cdr:x>
      <cdr:y>0.96411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533401" y="4876800"/>
          <a:ext cx="6156922" cy="436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000" dirty="0">
              <a:latin typeface="+mn-lt"/>
            </a:rPr>
            <a:t>* Case managers can only document financial relief that</a:t>
          </a:r>
          <a:r>
            <a:rPr lang="en-US" sz="1000" baseline="0" dirty="0">
              <a:latin typeface="+mn-lt"/>
            </a:rPr>
            <a:t> is reported and/or recovered during the course of work with an open case.  Any long term or future financial benefits resulting from resolutions are not captured.</a:t>
          </a:r>
        </a:p>
        <a:p xmlns:a="http://schemas.openxmlformats.org/drawingml/2006/main">
          <a:endParaRPr lang="en-US" sz="1000" baseline="0" dirty="0">
            <a:latin typeface="Garamond" pitchFamily="18" charset="0"/>
          </a:endParaRPr>
        </a:p>
        <a:p xmlns:a="http://schemas.openxmlformats.org/drawingml/2006/main">
          <a:endParaRPr lang="en-US" sz="1000" dirty="0">
            <a:latin typeface="Garamond" pitchFamily="18" charset="0"/>
          </a:endParaRPr>
        </a:p>
      </cdr:txBody>
    </cdr:sp>
  </cdr:relSizeAnchor>
  <cdr:relSizeAnchor xmlns:cdr="http://schemas.openxmlformats.org/drawingml/2006/chartDrawing">
    <cdr:from>
      <cdr:x>0.07709</cdr:x>
      <cdr:y>0.22335</cdr:y>
    </cdr:from>
    <cdr:to>
      <cdr:x>0.1828</cdr:x>
      <cdr:y>0.36876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666849" y="140453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6D1129D3-0DE8-4766-BBB5-11D6CFA92C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0566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1129D3-0DE8-4766-BBB5-11D6CFA92CD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0406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5699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en-US" sz="1000" dirty="0" smtClean="0">
                <a:latin typeface="+mn-lt"/>
              </a:rPr>
              <a:t>Born of Case management</a:t>
            </a:r>
          </a:p>
          <a:p>
            <a:pPr>
              <a:spcAft>
                <a:spcPts val="1000"/>
              </a:spcAft>
              <a:defRPr/>
            </a:pPr>
            <a:endParaRPr lang="en-US" sz="1000" dirty="0" smtClean="0">
              <a:latin typeface="+mn-lt"/>
            </a:endParaRPr>
          </a:p>
          <a:p>
            <a:pPr>
              <a:spcAft>
                <a:spcPts val="1000"/>
              </a:spcAft>
              <a:defRPr/>
            </a:pPr>
            <a:r>
              <a:rPr lang="en-US" sz="1000" dirty="0" smtClean="0">
                <a:latin typeface="+mn-lt"/>
              </a:rPr>
              <a:t>2002 – 5% of patients served needed Co-pay</a:t>
            </a:r>
          </a:p>
          <a:p>
            <a:pPr>
              <a:spcAft>
                <a:spcPts val="1000"/>
              </a:spcAft>
              <a:defRPr/>
            </a:pPr>
            <a:endParaRPr lang="en-US" sz="1000" dirty="0" smtClean="0">
              <a:latin typeface="+mn-lt"/>
            </a:endParaRPr>
          </a:p>
          <a:p>
            <a:pPr>
              <a:spcAft>
                <a:spcPts val="1000"/>
              </a:spcAft>
              <a:defRPr/>
            </a:pPr>
            <a:r>
              <a:rPr lang="en-US" sz="1000" dirty="0" smtClean="0">
                <a:latin typeface="+mn-lt"/>
              </a:rPr>
              <a:t>2003 – 31% of patients needed assistance for access to medication due to Co-Pay and affordability</a:t>
            </a:r>
          </a:p>
          <a:p>
            <a:pPr>
              <a:spcAft>
                <a:spcPts val="1000"/>
              </a:spcAft>
              <a:defRPr/>
            </a:pPr>
            <a:endParaRPr lang="en-US" sz="1000" dirty="0" smtClean="0">
              <a:latin typeface="+mn-lt"/>
            </a:endParaRPr>
          </a:p>
          <a:p>
            <a:pPr>
              <a:spcAft>
                <a:spcPts val="1000"/>
              </a:spcAft>
              <a:defRPr/>
            </a:pPr>
            <a:r>
              <a:rPr lang="en-US" sz="1000" dirty="0" smtClean="0">
                <a:latin typeface="+mn-lt"/>
              </a:rPr>
              <a:t>2004 – 40% of patients contacting PAF were seeking Co-Pay</a:t>
            </a:r>
          </a:p>
          <a:p>
            <a:pPr>
              <a:spcAft>
                <a:spcPts val="1000"/>
              </a:spcAft>
              <a:defRPr/>
            </a:pPr>
            <a:endParaRPr lang="en-US" sz="1000" dirty="0" smtClean="0">
              <a:latin typeface="+mn-lt"/>
            </a:endParaRPr>
          </a:p>
          <a:p>
            <a:pPr>
              <a:spcAft>
                <a:spcPts val="1000"/>
              </a:spcAft>
              <a:defRPr/>
            </a:pPr>
            <a:r>
              <a:rPr lang="en-US" sz="1000" dirty="0" smtClean="0">
                <a:latin typeface="+mn-lt"/>
              </a:rPr>
              <a:t>2004 PAF became the 2</a:t>
            </a:r>
            <a:r>
              <a:rPr lang="en-US" sz="1000" baseline="30000" dirty="0" smtClean="0">
                <a:latin typeface="+mn-lt"/>
              </a:rPr>
              <a:t>nd</a:t>
            </a:r>
            <a:r>
              <a:rPr lang="en-US" sz="1000" dirty="0" smtClean="0">
                <a:latin typeface="+mn-lt"/>
              </a:rPr>
              <a:t> independent non profit organization to receive a favorable OIG ruling.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6">
                  <a:lumMod val="50000"/>
                </a:schemeClr>
              </a:buClr>
              <a:defRPr/>
            </a:pPr>
            <a:endParaRPr lang="en-US" sz="1000" b="1" dirty="0" smtClean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en-US" sz="10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With our years of experience and best practices, CPR serves as a transparent service provider to administer another co-payment assistance program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6">
                  <a:lumMod val="50000"/>
                </a:schemeClr>
              </a:buClr>
              <a:defRPr/>
            </a:pPr>
            <a:endParaRPr lang="en-US" sz="1000" b="1" dirty="0" smtClean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en-US" sz="10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During our 10 years, CPR has developed personal relationships with thousands of healthcare providers and pharmacies</a:t>
            </a:r>
            <a:endParaRPr lang="en-US" sz="1000" b="1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9499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1513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0516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 smtClean="0">
                <a:latin typeface="Arial" panose="020B0604020202020204" pitchFamily="34" charset="0"/>
              </a:rPr>
              <a:t>Non-Small Cell Lung Cancers, Molecular Biomarker Specific Silo</a:t>
            </a:r>
            <a:endParaRPr lang="en-US" altLang="en-US" smtClean="0">
              <a:latin typeface="Arial" panose="020B0604020202020204" pitchFamily="34" charset="0"/>
            </a:endParaRPr>
          </a:p>
          <a:p>
            <a:r>
              <a:rPr lang="en-US" altLang="en-US" smtClean="0">
                <a:latin typeface="Arial" panose="020B0604020202020204" pitchFamily="34" charset="0"/>
              </a:rPr>
              <a:t>Award amount:  $7500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The Non Small Cell Lung Cancers (NSCLC), Molecular Biomarkers Specific is a disease fund within the Co-Pay Relief Program that provides co-payment support for patients who are diagnosed with Non-Small Cell Lung Cancers and have an identified genetic mutation or alteration for which there are FDA approved therapies.  At this time, there are approved therapies for the following biomarkers:</a:t>
            </a:r>
          </a:p>
          <a:p>
            <a:endParaRPr lang="en-US" altLang="en-US" smtClean="0">
              <a:latin typeface="Arial" panose="020B0604020202020204" pitchFamily="34" charset="0"/>
            </a:endParaRPr>
          </a:p>
          <a:p>
            <a:r>
              <a:rPr lang="en-US" altLang="en-US" smtClean="0">
                <a:latin typeface="Arial" panose="020B0604020202020204" pitchFamily="34" charset="0"/>
              </a:rPr>
              <a:t>	Epidermal growth factor receptor (EGFR) exon 19 deletions</a:t>
            </a:r>
          </a:p>
          <a:p>
            <a:endParaRPr lang="en-US" altLang="en-US" smtClean="0">
              <a:latin typeface="Arial" panose="020B0604020202020204" pitchFamily="34" charset="0"/>
            </a:endParaRPr>
          </a:p>
          <a:p>
            <a:r>
              <a:rPr lang="en-US" altLang="en-US" smtClean="0">
                <a:latin typeface="Arial" panose="020B0604020202020204" pitchFamily="34" charset="0"/>
              </a:rPr>
              <a:t>	Epidermal growth factor receptor (EGFR) exon 21 substitutions</a:t>
            </a:r>
          </a:p>
          <a:p>
            <a:endParaRPr lang="en-US" altLang="en-US" smtClean="0">
              <a:latin typeface="Arial" panose="020B0604020202020204" pitchFamily="34" charset="0"/>
            </a:endParaRPr>
          </a:p>
          <a:p>
            <a:r>
              <a:rPr lang="en-US" altLang="en-US" smtClean="0">
                <a:latin typeface="Arial" panose="020B0604020202020204" pitchFamily="34" charset="0"/>
              </a:rPr>
              <a:t>	Anaplastic lymphoma kinase (ALK) positive </a:t>
            </a:r>
          </a:p>
          <a:p>
            <a:endParaRPr lang="en-US" altLang="en-US" smtClean="0">
              <a:latin typeface="Arial" panose="020B0604020202020204" pitchFamily="34" charset="0"/>
            </a:endParaRPr>
          </a:p>
          <a:p>
            <a:r>
              <a:rPr lang="en-US" altLang="en-US" smtClean="0">
                <a:latin typeface="Arial" panose="020B0604020202020204" pitchFamily="34" charset="0"/>
              </a:rPr>
              <a:t>As the FDA approves additional therapies targeting new NSCLC tumor types the Co-Pay Relief Program will add these new molecular biomarkers to those covered by the disease silo.</a:t>
            </a: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6555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D6E42F9-6EA5-4D40-BB82-371893AC2A93}" type="slidenum">
              <a:rPr lang="en-US" altLang="en-US"/>
              <a:pPr>
                <a:spcBef>
                  <a:spcPct val="0"/>
                </a:spcBef>
              </a:pPr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72963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Arial" panose="020B0604020202020204" pitchFamily="34" charset="0"/>
              </a:rPr>
              <a:t>Diagnosed with </a:t>
            </a:r>
            <a:r>
              <a:rPr lang="en-US" altLang="en-US" i="1" u="sng" smtClean="0">
                <a:latin typeface="Arial" panose="020B0604020202020204" pitchFamily="34" charset="0"/>
              </a:rPr>
              <a:t>Stage 4 Breast Cancer </a:t>
            </a:r>
            <a:r>
              <a:rPr lang="en-US" altLang="en-US" u="sng" smtClean="0">
                <a:latin typeface="Arial" panose="020B0604020202020204" pitchFamily="34" charset="0"/>
              </a:rPr>
              <a:t>last month</a:t>
            </a:r>
            <a:r>
              <a:rPr lang="en-US" altLang="en-US" smtClean="0">
                <a:latin typeface="Arial" panose="020B0604020202020204" pitchFamily="34" charset="0"/>
              </a:rPr>
              <a:t>.   (recent diagnosis, late state disease) 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Arial" panose="020B0604020202020204" pitchFamily="34" charset="0"/>
              </a:rPr>
              <a:t>She started a new job 5 months ago, where she is a bookkeeper.  (possible employment concerns)</a:t>
            </a:r>
            <a:br>
              <a:rPr lang="en-US" altLang="en-US" smtClean="0">
                <a:latin typeface="Arial" panose="020B0604020202020204" pitchFamily="34" charset="0"/>
              </a:rPr>
            </a:br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Arial" panose="020B0604020202020204" pitchFamily="34" charset="0"/>
              </a:rPr>
              <a:t>Insured through employer.   Lives with her 13 year old son.  (single wage earner household with minor child, household of 2)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Arial" panose="020B0604020202020204" pitchFamily="34" charset="0"/>
              </a:rPr>
              <a:t/>
            </a:r>
            <a:br>
              <a:rPr lang="en-US" altLang="en-US" smtClean="0">
                <a:latin typeface="Arial" panose="020B0604020202020204" pitchFamily="34" charset="0"/>
              </a:rPr>
            </a:br>
            <a:r>
              <a:rPr lang="en-US" altLang="en-US" smtClean="0">
                <a:latin typeface="Arial" panose="020B0604020202020204" pitchFamily="34" charset="0"/>
              </a:rPr>
              <a:t>Received her first bill in the mail from doctor with initial diagnostic procedures and is scared about cost of treatment that starts next week.    (treatment starts next week, time urgency) </a:t>
            </a:r>
            <a:br>
              <a:rPr lang="en-US" altLang="en-US" smtClean="0">
                <a:latin typeface="Arial" panose="020B0604020202020204" pitchFamily="34" charset="0"/>
              </a:rPr>
            </a:br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Arial" panose="020B0604020202020204" pitchFamily="34" charset="0"/>
              </a:rPr>
              <a:t>Lives in Connecticut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Arial" panose="020B0604020202020204" pitchFamily="34" charset="0"/>
              </a:rPr>
              <a:t>42 year old caucasion female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D67B87B-67A6-4DBB-BAFC-F79C837CF686}" type="slidenum">
              <a:rPr lang="en-US" altLang="en-US"/>
              <a:pPr>
                <a:spcBef>
                  <a:spcPct val="0"/>
                </a:spcBef>
              </a:pPr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8142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EDF2366-3EEA-481F-959F-E3090B3E4627}" type="slidenum">
              <a:rPr lang="en-US" altLang="en-US"/>
              <a:pPr>
                <a:spcBef>
                  <a:spcPct val="0"/>
                </a:spcBef>
              </a:pPr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75784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F5393E3-5069-4C8A-95A9-7C38E7BBB05B}" type="slidenum">
              <a:rPr lang="en-US" altLang="en-US"/>
              <a:pPr>
                <a:spcBef>
                  <a:spcPct val="0"/>
                </a:spcBef>
              </a:pPr>
              <a:t>40</a:t>
            </a:fld>
            <a:endParaRPr lang="en-US" alt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1830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6908A43-2D42-47FF-8C3A-1D8320C1681F}" type="slidenum">
              <a:rPr lang="en-US" altLang="en-US"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41</a:t>
            </a:fld>
            <a:endParaRPr lang="en-US" altLang="en-US">
              <a:ea typeface="MS PGothic" panose="020B0600070205080204" pitchFamily="34" charset="-128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7863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EFE58-43BE-4C9B-A0BC-DF82B536A63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990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1B32033-83F8-425E-B040-42E6FA29DDE7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8932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223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73EAD59-433D-4113-9FB6-FB0B6AE8990D}" type="slidenum">
              <a:rPr lang="en-US" altLang="en-US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2334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7662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7157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2994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2346CF8-2602-4950-8DAB-B573ECB9C17F}" type="slidenum">
              <a:rPr lang="en-US" altLang="en-US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0566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1000" y="666750"/>
            <a:ext cx="2116138" cy="5708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2588" y="666750"/>
            <a:ext cx="6196012" cy="5708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1BB8B1D-F6AB-46BB-9F09-12B0E546C20C}" type="datetimeFigureOut">
              <a:rPr lang="en-US"/>
              <a:pPr>
                <a:defRPr/>
              </a:pPr>
              <a:t>5/19/2016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625448E-797A-4FC1-9106-AD168AC4D8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5FEE631-C7DF-4CE8-B6DB-9F54BCFCBC2B}" type="datetimeFigureOut">
              <a:rPr lang="en-US"/>
              <a:pPr>
                <a:defRPr/>
              </a:pPr>
              <a:t>5/19/2016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D9B8B1-DD76-4DAF-BCF2-81DA4B984B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32430E-952A-4406-9B59-D23185D2A620}" type="datetimeFigureOut">
              <a:rPr lang="en-US"/>
              <a:pPr>
                <a:defRPr/>
              </a:pPr>
              <a:t>5/19/2016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AEB1B18-41B7-4A43-AD19-B9AD4BAE83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C0939F1-234A-489F-B84F-7DFF622D8715}" type="datetimeFigureOut">
              <a:rPr lang="en-US"/>
              <a:pPr>
                <a:defRPr/>
              </a:pPr>
              <a:t>5/19/2016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5B460B8-000F-4E4C-9250-11E0AF4301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8137A58-A475-4662-BA50-860D91134C5A}" type="datetimeFigureOut">
              <a:rPr lang="en-US"/>
              <a:pPr>
                <a:defRPr/>
              </a:pPr>
              <a:t>5/19/2016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9B2C16F-1733-4C61-9975-B4F08B884E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7B08FA1-4AFA-472D-A6B8-BE2132A83A72}" type="datetimeFigureOut">
              <a:rPr lang="en-US"/>
              <a:pPr>
                <a:defRPr/>
              </a:pPr>
              <a:t>5/19/2016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E0D0F4-6346-4E39-B57A-C023F0008A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9833DE-FEA5-445A-9DFF-DC08D19CAD78}" type="datetimeFigureOut">
              <a:rPr lang="en-US"/>
              <a:pPr>
                <a:defRPr/>
              </a:pPr>
              <a:t>5/19/2016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65D49F-7E14-4BE6-B5F4-308EC8EC46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1AAE534-5209-4B4B-B31D-59BAD43E4935}" type="datetimeFigureOut">
              <a:rPr lang="en-US"/>
              <a:pPr>
                <a:defRPr/>
              </a:pPr>
              <a:t>5/19/2016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128548-FD60-4157-9070-08FDCA1D3F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F08267-A288-42BD-88B6-CC57DDDBF2A3}" type="datetimeFigureOut">
              <a:rPr lang="en-US"/>
              <a:pPr>
                <a:defRPr/>
              </a:pPr>
              <a:t>5/19/2016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35F7091-CD30-4973-B2D7-DD4C64744D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186558-339F-4F68-A95D-FDCC50A72D61}" type="datetimeFigureOut">
              <a:rPr lang="en-US"/>
              <a:pPr>
                <a:defRPr/>
              </a:pPr>
              <a:t>5/19/2016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FE3055E-AC18-4563-9291-23FF1CEF68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6400" y="131763"/>
            <a:ext cx="2182813" cy="5994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4788" y="131763"/>
            <a:ext cx="6399212" cy="5994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0271D32-4956-416F-87EE-6E9F3478B7A1}" type="datetimeFigureOut">
              <a:rPr lang="en-US"/>
              <a:pPr>
                <a:defRPr/>
              </a:pPr>
              <a:t>5/19/2016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47CD771-6F6B-4549-B326-2A34AA7B3B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7EC08E8-072C-456B-AFF4-B46AB3ACF2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08BFFCE-2816-4960-BD9D-45E6B762B52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392889F-EB37-4815-84C1-0BD41C2A45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AC2B533E-F5CD-4E52-A42F-49366C917F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481E698A-9A4E-4C6C-AC72-C0E7E0535F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D34B332-DC7B-4E86-8565-94CFB54F21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CB05175-1F48-44D9-9855-95903C1B9C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49C538A-2088-41A5-A207-2271CAAE31F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D5E00B4A-C6B5-4C87-82F1-3D5D479891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02CB5B-A32A-4A69-B5AA-97EA648A43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pPr>
              <a:defRPr/>
            </a:pPr>
            <a:fld id="{6CD583CF-74CD-4389-9428-CDFDCE620C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6A2BD3-E4F2-4ED5-BCCC-0091FE7A13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6092105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93838"/>
            <a:ext cx="4038600" cy="4678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93838"/>
            <a:ext cx="4038600" cy="4678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3A087-77D1-4126-B206-E584A1F15B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3756933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6A2BD3-E4F2-4ED5-BCCC-0091FE7A13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7522182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rmation Layout Slide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0" y="109538"/>
            <a:ext cx="5410200" cy="6062662"/>
          </a:xfrm>
          <a:prstGeom prst="rect">
            <a:avLst/>
          </a:prstGeom>
          <a:solidFill>
            <a:srgbClr val="3FAE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auto">
          <a:xfrm>
            <a:off x="5568950" y="1042988"/>
            <a:ext cx="3575050" cy="5129212"/>
          </a:xfrm>
          <a:prstGeom prst="rect">
            <a:avLst/>
          </a:prstGeom>
          <a:solidFill>
            <a:srgbClr val="3636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 userDrawn="1"/>
        </p:nvSpPr>
        <p:spPr bwMode="auto">
          <a:xfrm>
            <a:off x="5578475" y="112713"/>
            <a:ext cx="3565525" cy="828675"/>
          </a:xfrm>
          <a:prstGeom prst="rect">
            <a:avLst/>
          </a:prstGeom>
          <a:solidFill>
            <a:srgbClr val="BF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" name="Text Placeholder 289"/>
          <p:cNvSpPr>
            <a:spLocks noGrp="1"/>
          </p:cNvSpPr>
          <p:nvPr>
            <p:ph type="body" sz="quarter" idx="15"/>
          </p:nvPr>
        </p:nvSpPr>
        <p:spPr>
          <a:xfrm>
            <a:off x="152400" y="228600"/>
            <a:ext cx="5076825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tabLst>
                <a:tab pos="854075" algn="l"/>
              </a:tabLst>
              <a:defRPr sz="2500" b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5638800" y="3723131"/>
            <a:ext cx="3267075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defRPr>
            </a:lvl1pPr>
            <a:lvl2pPr marL="0" indent="0">
              <a:buNone/>
              <a:defRPr sz="1400" b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5705477" y="4000500"/>
            <a:ext cx="3286124" cy="17907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lnSpc>
                <a:spcPct val="150000"/>
              </a:lnSpc>
              <a:spcBef>
                <a:spcPts val="0"/>
              </a:spcBef>
              <a:buNone/>
              <a:defRPr sz="12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152399" y="3810000"/>
            <a:ext cx="5105401" cy="228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defRPr>
            </a:lvl1pPr>
            <a:lvl2pPr marL="0" indent="0">
              <a:buNone/>
              <a:defRPr sz="1400" b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1"/>
          </p:nvPr>
        </p:nvSpPr>
        <p:spPr>
          <a:xfrm>
            <a:off x="152400" y="4038598"/>
            <a:ext cx="5105400" cy="167640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lnSpc>
                <a:spcPct val="150000"/>
              </a:lnSpc>
              <a:spcBef>
                <a:spcPts val="0"/>
              </a:spcBef>
              <a:buNone/>
              <a:defRPr sz="12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8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5715000" y="1188720"/>
            <a:ext cx="3310128" cy="237744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3" name="Media Placeholder 2"/>
          <p:cNvSpPr>
            <a:spLocks noGrp="1"/>
          </p:cNvSpPr>
          <p:nvPr>
            <p:ph type="media" sz="quarter" idx="22"/>
          </p:nvPr>
        </p:nvSpPr>
        <p:spPr>
          <a:xfrm>
            <a:off x="152400" y="1143000"/>
            <a:ext cx="5105400" cy="2438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baseline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defRPr>
            </a:lvl1pPr>
          </a:lstStyle>
          <a:p>
            <a:pPr lvl="0"/>
            <a:r>
              <a:rPr lang="en-US" noProof="0" dirty="0" smtClean="0"/>
              <a:t>Click icon to add media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696977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6A2BD3-E4F2-4ED5-BCCC-0091FE7A13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1725563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6A2BD3-E4F2-4ED5-BCCC-0091FE7A13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025978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5763" y="1828800"/>
            <a:ext cx="4151312" cy="454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9475" y="1828800"/>
            <a:ext cx="4151313" cy="454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-1"/>
            <a:ext cx="9144000" cy="641351"/>
          </a:xfrm>
          <a:prstGeom prst="rect">
            <a:avLst/>
          </a:prstGeom>
          <a:gradFill flip="none" rotWithShape="1">
            <a:gsLst>
              <a:gs pos="0">
                <a:srgbClr val="2461AA">
                  <a:alpha val="51765"/>
                </a:srgbClr>
              </a:gs>
              <a:gs pos="60000">
                <a:schemeClr val="bg1"/>
              </a:gs>
              <a:gs pos="100000">
                <a:schemeClr val="bg1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charset="0"/>
              <a:buChar char="•"/>
              <a:defRPr/>
            </a:pPr>
            <a:endParaRPr lang="en-US" b="1" dirty="0"/>
          </a:p>
        </p:txBody>
      </p:sp>
      <p:sp>
        <p:nvSpPr>
          <p:cNvPr id="1029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641350"/>
          </a:xfrm>
          <a:prstGeom prst="rect">
            <a:avLst/>
          </a:prstGeom>
          <a:gradFill rotWithShape="1">
            <a:gsLst>
              <a:gs pos="0">
                <a:srgbClr val="0D6826"/>
              </a:gs>
              <a:gs pos="60001">
                <a:srgbClr val="002A17"/>
              </a:gs>
              <a:gs pos="100000">
                <a:srgbClr val="002A17"/>
              </a:gs>
            </a:gsLst>
            <a:lin ang="1620000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charset="0"/>
              <a:buChar char="•"/>
              <a:defRPr/>
            </a:pPr>
            <a:endParaRPr lang="en-US" b="1"/>
          </a:p>
        </p:txBody>
      </p:sp>
      <p:pic>
        <p:nvPicPr>
          <p:cNvPr id="123910" name="Picture 9" descr="CCO_HEP_REVERSED.gif"/>
          <p:cNvPicPr>
            <a:picLocks noChangeAspect="1"/>
          </p:cNvPicPr>
          <p:nvPr userDrawn="1"/>
        </p:nvPicPr>
        <p:blipFill>
          <a:blip r:embed="rId13" cstate="print"/>
          <a:srcRect t="1212"/>
          <a:stretch>
            <a:fillRect/>
          </a:stretch>
        </p:blipFill>
        <p:spPr bwMode="auto">
          <a:xfrm>
            <a:off x="7570788" y="96838"/>
            <a:ext cx="13081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13"/>
          <p:cNvSpPr>
            <a:spLocks noChangeArrowheads="1"/>
          </p:cNvSpPr>
          <p:nvPr userDrawn="1"/>
        </p:nvSpPr>
        <p:spPr bwMode="auto">
          <a:xfrm>
            <a:off x="287338" y="307975"/>
            <a:ext cx="20843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solidFill>
                  <a:schemeClr val="bg2"/>
                </a:solidFill>
              </a:rPr>
              <a:t>clinicaloptions.com/hepatitis</a:t>
            </a:r>
          </a:p>
        </p:txBody>
      </p:sp>
      <p:sp>
        <p:nvSpPr>
          <p:cNvPr id="1032" name="Text Box 13"/>
          <p:cNvSpPr txBox="1">
            <a:spLocks noChangeArrowheads="1"/>
          </p:cNvSpPr>
          <p:nvPr userDrawn="1"/>
        </p:nvSpPr>
        <p:spPr bwMode="auto">
          <a:xfrm>
            <a:off x="284163" y="69850"/>
            <a:ext cx="7164387" cy="323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en-US" sz="1500"/>
              <a:t>A Team Effort: The Role of Pharmacists in the Management of Chronic Hepatitis C</a:t>
            </a:r>
          </a:p>
        </p:txBody>
      </p:sp>
      <p:sp>
        <p:nvSpPr>
          <p:cNvPr id="12391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2588" y="666750"/>
            <a:ext cx="8464550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391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5763" y="1828800"/>
            <a:ext cx="8455025" cy="454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rgbClr val="4FAD26"/>
        </a:buClr>
        <a:buFont typeface="Wingdings" pitchFamily="2" charset="2"/>
        <a:buChar char="§"/>
        <a:defRPr sz="2400">
          <a:solidFill>
            <a:srgbClr val="FEFDDE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rgbClr val="4FAD26"/>
        </a:buClr>
        <a:buFont typeface="Arial" charset="0"/>
        <a:buChar char="–"/>
        <a:defRPr sz="2200">
          <a:solidFill>
            <a:srgbClr val="FEFDDE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rgbClr val="4FAD26"/>
        </a:buClr>
        <a:buFont typeface="Arial" charset="0"/>
        <a:buChar char="–"/>
        <a:defRPr sz="2000">
          <a:solidFill>
            <a:srgbClr val="FEFDDE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rgbClr val="4FAD26"/>
        </a:buClr>
        <a:buFont typeface="Arial" charset="0"/>
        <a:buChar char="–"/>
        <a:defRPr>
          <a:solidFill>
            <a:srgbClr val="FEFDDE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rgbClr val="4FAD26"/>
        </a:buClr>
        <a:buFont typeface="Arial" charset="0"/>
        <a:buChar char="–"/>
        <a:defRPr sz="1600">
          <a:solidFill>
            <a:srgbClr val="FEFDDE"/>
          </a:solidFill>
          <a:latin typeface="+mn-lt"/>
        </a:defRPr>
      </a:lvl5pPr>
      <a:lvl6pPr marL="2514600" indent="-228600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rgbClr val="4FAD26"/>
        </a:buClr>
        <a:buFont typeface="Arial" charset="0"/>
        <a:buChar char="–"/>
        <a:defRPr sz="1600">
          <a:solidFill>
            <a:srgbClr val="FEFDDE"/>
          </a:solidFill>
          <a:latin typeface="+mn-lt"/>
        </a:defRPr>
      </a:lvl6pPr>
      <a:lvl7pPr marL="2971800" indent="-228600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rgbClr val="4FAD26"/>
        </a:buClr>
        <a:buFont typeface="Arial" charset="0"/>
        <a:buChar char="–"/>
        <a:defRPr sz="1600">
          <a:solidFill>
            <a:srgbClr val="FEFDDE"/>
          </a:solidFill>
          <a:latin typeface="+mn-lt"/>
        </a:defRPr>
      </a:lvl7pPr>
      <a:lvl8pPr marL="3429000" indent="-228600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rgbClr val="4FAD26"/>
        </a:buClr>
        <a:buFont typeface="Arial" charset="0"/>
        <a:buChar char="–"/>
        <a:defRPr sz="1600">
          <a:solidFill>
            <a:srgbClr val="FEFDDE"/>
          </a:solidFill>
          <a:latin typeface="+mn-lt"/>
        </a:defRPr>
      </a:lvl8pPr>
      <a:lvl9pPr marL="3886200" indent="-228600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rgbClr val="4FAD26"/>
        </a:buClr>
        <a:buFont typeface="Arial" charset="0"/>
        <a:buChar char="–"/>
        <a:defRPr sz="1600">
          <a:solidFill>
            <a:srgbClr val="FEFDDE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itle Placeholder 1"/>
          <p:cNvSpPr>
            <a:spLocks noGrp="1"/>
          </p:cNvSpPr>
          <p:nvPr>
            <p:ph type="title"/>
          </p:nvPr>
        </p:nvSpPr>
        <p:spPr bwMode="auto">
          <a:xfrm>
            <a:off x="204788" y="131763"/>
            <a:ext cx="8734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</a:t>
            </a:r>
            <a:br>
              <a:rPr lang="en-US" smtClean="0"/>
            </a:br>
            <a:r>
              <a:rPr lang="en-US" smtClean="0"/>
              <a:t>Master title style</a:t>
            </a:r>
          </a:p>
        </p:txBody>
      </p:sp>
      <p:sp>
        <p:nvSpPr>
          <p:cNvPr id="134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97650"/>
            <a:ext cx="1143000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93927F-D0F5-4A5F-BA46-3F8AA6F1F588}" type="datetimeFigureOut">
              <a:rPr lang="en-US"/>
              <a:pPr>
                <a:defRPr/>
              </a:pPr>
              <a:t>5/19/2016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0" y="6597650"/>
            <a:ext cx="6705600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597650"/>
            <a:ext cx="609600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5A21800-81CD-40B7-85C1-02237189BC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5pPr>
      <a:lvl6pPr marL="457200"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ts val="400"/>
        </a:spcBef>
        <a:spcAft>
          <a:spcPct val="0"/>
        </a:spcAft>
        <a:buFont typeface="Arial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85000"/>
        </a:lnSpc>
        <a:spcBef>
          <a:spcPts val="50"/>
        </a:spcBef>
        <a:spcAft>
          <a:spcPct val="0"/>
        </a:spcAft>
        <a:buFont typeface="Calibri" pitchFamily="34" charset="0"/>
        <a:buChar char="−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85000"/>
        </a:lnSpc>
        <a:spcBef>
          <a:spcPts val="50"/>
        </a:spcBef>
        <a:spcAft>
          <a:spcPct val="0"/>
        </a:spcAft>
        <a:buFont typeface="Calibri" pitchFamily="34" charset="0"/>
        <a:buChar char="−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85000"/>
        </a:lnSpc>
        <a:spcBef>
          <a:spcPts val="50"/>
        </a:spcBef>
        <a:spcAft>
          <a:spcPct val="0"/>
        </a:spcAft>
        <a:buFont typeface="Calibri" pitchFamily="34" charset="0"/>
        <a:buChar char="−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85000"/>
        </a:lnSpc>
        <a:spcBef>
          <a:spcPts val="50"/>
        </a:spcBef>
        <a:spcAft>
          <a:spcPct val="0"/>
        </a:spcAft>
        <a:buFont typeface="Calibri" pitchFamily="34" charset="0"/>
        <a:buChar char="−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lnSpc>
          <a:spcPct val="85000"/>
        </a:lnSpc>
        <a:spcBef>
          <a:spcPts val="50"/>
        </a:spcBef>
        <a:spcAft>
          <a:spcPct val="0"/>
        </a:spcAft>
        <a:buFont typeface="Calibri" pitchFamily="34" charset="0"/>
        <a:buChar char="−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lnSpc>
          <a:spcPct val="85000"/>
        </a:lnSpc>
        <a:spcBef>
          <a:spcPts val="50"/>
        </a:spcBef>
        <a:spcAft>
          <a:spcPct val="0"/>
        </a:spcAft>
        <a:buFont typeface="Calibri" pitchFamily="34" charset="0"/>
        <a:buChar char="−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lnSpc>
          <a:spcPct val="85000"/>
        </a:lnSpc>
        <a:spcBef>
          <a:spcPts val="50"/>
        </a:spcBef>
        <a:spcAft>
          <a:spcPct val="0"/>
        </a:spcAft>
        <a:buFont typeface="Calibri" pitchFamily="34" charset="0"/>
        <a:buChar char="−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lnSpc>
          <a:spcPct val="85000"/>
        </a:lnSpc>
        <a:spcBef>
          <a:spcPts val="50"/>
        </a:spcBef>
        <a:spcAft>
          <a:spcPct val="0"/>
        </a:spcAft>
        <a:buFont typeface="Calibri" pitchFamily="34" charset="0"/>
        <a:buChar char="−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8A5E3FC-CAA1-4B05-826B-200E82FA55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05270.1DA03DC0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5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png"/><Relationship Id="rId3" Type="http://schemas.openxmlformats.org/officeDocument/2006/relationships/image" Target="../media/image11.jpeg"/><Relationship Id="rId7" Type="http://schemas.openxmlformats.org/officeDocument/2006/relationships/image" Target="../media/image24.jpeg"/><Relationship Id="rId12" Type="http://schemas.openxmlformats.org/officeDocument/2006/relationships/image" Target="../media/image29.png"/><Relationship Id="rId2" Type="http://schemas.openxmlformats.org/officeDocument/2006/relationships/hyperlink" Target="http://www.patientadvocate.org/" TargetMode="Externa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3.jpeg"/><Relationship Id="rId11" Type="http://schemas.openxmlformats.org/officeDocument/2006/relationships/image" Target="../media/image28.png"/><Relationship Id="rId5" Type="http://schemas.openxmlformats.org/officeDocument/2006/relationships/image" Target="../media/image22.jpeg"/><Relationship Id="rId15" Type="http://schemas.openxmlformats.org/officeDocument/2006/relationships/image" Target="../media/image32.jpeg"/><Relationship Id="rId10" Type="http://schemas.openxmlformats.org/officeDocument/2006/relationships/image" Target="../media/image27.png"/><Relationship Id="rId4" Type="http://schemas.openxmlformats.org/officeDocument/2006/relationships/image" Target="../media/image21.jpe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9.xml"/><Relationship Id="rId5" Type="http://schemas.openxmlformats.org/officeDocument/2006/relationships/hyperlink" Target="mailto:Courtney.Jones@patientadvocate.org" TargetMode="External"/><Relationship Id="rId4" Type="http://schemas.openxmlformats.org/officeDocument/2006/relationships/image" Target="../media/image3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9171" y="1170253"/>
            <a:ext cx="8052956" cy="3175289"/>
          </a:xfrm>
        </p:spPr>
        <p:txBody>
          <a:bodyPr>
            <a:normAutofit/>
          </a:bodyPr>
          <a:lstStyle/>
          <a:p>
            <a:r>
              <a:rPr lang="en-US" sz="3600" b="1" dirty="0"/>
              <a:t>Webinar: Strategies for Hepatitis C Treatment Access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400" b="1" dirty="0"/>
              <a:t>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100" dirty="0"/>
              <a:t>-Stacey </a:t>
            </a:r>
            <a:r>
              <a:rPr lang="en-US" sz="2100" dirty="0" err="1"/>
              <a:t>Trooskin</a:t>
            </a:r>
            <a:r>
              <a:rPr lang="en-US" sz="2100" dirty="0"/>
              <a:t> MD, PhD, Drexel University &amp; </a:t>
            </a:r>
            <a:r>
              <a:rPr lang="en-US" sz="2100" dirty="0" err="1"/>
              <a:t>HepCAP</a:t>
            </a:r>
            <a:r>
              <a:rPr lang="en-US" sz="2100" dirty="0"/>
              <a:t> </a:t>
            </a:r>
            <a:br>
              <a:rPr lang="en-US" sz="2100" dirty="0"/>
            </a:br>
            <a:r>
              <a:rPr lang="en-US" sz="2100" dirty="0"/>
              <a:t>-Karen Arendt, RN, St. Joseph's Center for Liver &amp; Hepatobiliary Disease</a:t>
            </a:r>
            <a:br>
              <a:rPr lang="en-US" sz="2100" dirty="0"/>
            </a:br>
            <a:r>
              <a:rPr lang="en-US" sz="2100" dirty="0"/>
              <a:t>-Courtney Jones, Patient Advocate Foundation</a:t>
            </a:r>
            <a:endParaRPr lang="en-US" sz="2100" b="1" dirty="0"/>
          </a:p>
        </p:txBody>
      </p:sp>
      <p:pic>
        <p:nvPicPr>
          <p:cNvPr id="4" name="Picture 3" descr="Navigating Hepatitis C: What Patients Need to Know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651" y="4464770"/>
            <a:ext cx="2800351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101435" y="3822565"/>
            <a:ext cx="6878783" cy="1909330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u="sng" dirty="0"/>
              <a:t>www.nvhr.org/program</a:t>
            </a:r>
          </a:p>
        </p:txBody>
      </p:sp>
    </p:spTree>
    <p:extLst>
      <p:ext uri="{BB962C8B-B14F-4D97-AF65-F5344CB8AC3E}">
        <p14:creationId xmlns:p14="http://schemas.microsoft.com/office/powerpoint/2010/main" val="30435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Denied secondary to lack of disease severity</a:t>
            </a:r>
          </a:p>
          <a:p>
            <a:r>
              <a:rPr lang="en-US" dirty="0" smtClean="0"/>
              <a:t>Returned to clinic every 3 to 4 months to check in</a:t>
            </a:r>
          </a:p>
          <a:p>
            <a:r>
              <a:rPr lang="en-US" dirty="0" smtClean="0"/>
              <a:t>Eventually </a:t>
            </a:r>
            <a:r>
              <a:rPr lang="en-US" dirty="0" err="1" smtClean="0"/>
              <a:t>Viekira</a:t>
            </a:r>
            <a:r>
              <a:rPr lang="en-US" dirty="0" smtClean="0"/>
              <a:t> Pak was approved</a:t>
            </a:r>
          </a:p>
          <a:p>
            <a:r>
              <a:rPr lang="en-US" dirty="0" smtClean="0"/>
              <a:t>Express Scripts</a:t>
            </a:r>
          </a:p>
          <a:p>
            <a:pPr lvl="1"/>
            <a:r>
              <a:rPr lang="en-US" dirty="0" smtClean="0"/>
              <a:t>No restrictions</a:t>
            </a:r>
            <a:endParaRPr lang="en-US" dirty="0"/>
          </a:p>
          <a:p>
            <a:r>
              <a:rPr lang="en-US" dirty="0" smtClean="0"/>
              <a:t>Completed treatment 3 weeks ago</a:t>
            </a:r>
          </a:p>
        </p:txBody>
      </p:sp>
    </p:spTree>
    <p:extLst>
      <p:ext uri="{BB962C8B-B14F-4D97-AF65-F5344CB8AC3E}">
        <p14:creationId xmlns:p14="http://schemas.microsoft.com/office/powerpoint/2010/main" val="3499177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31 </a:t>
            </a:r>
            <a:r>
              <a:rPr lang="en-US" dirty="0" err="1" smtClean="0"/>
              <a:t>yo</a:t>
            </a:r>
            <a:r>
              <a:rPr lang="en-US" dirty="0" smtClean="0"/>
              <a:t> AA male presented after testing + for HCV at the syringe exchange program</a:t>
            </a:r>
          </a:p>
          <a:p>
            <a:r>
              <a:rPr lang="en-US" dirty="0" smtClean="0"/>
              <a:t>PMH: none</a:t>
            </a:r>
          </a:p>
          <a:p>
            <a:r>
              <a:rPr lang="en-US" dirty="0" err="1" smtClean="0"/>
              <a:t>SocHx</a:t>
            </a:r>
            <a:r>
              <a:rPr lang="en-US" dirty="0" smtClean="0"/>
              <a:t>: still injecting heroin 1-2x/ week.  On </a:t>
            </a:r>
            <a:r>
              <a:rPr lang="en-US" dirty="0" err="1" smtClean="0"/>
              <a:t>suboxone</a:t>
            </a:r>
            <a:r>
              <a:rPr lang="en-US" dirty="0" smtClean="0"/>
              <a:t>.  No alcohol.  + cigs</a:t>
            </a:r>
          </a:p>
          <a:p>
            <a:r>
              <a:rPr lang="en-US" dirty="0" smtClean="0"/>
              <a:t>GT1a, treatment naïve</a:t>
            </a:r>
          </a:p>
          <a:p>
            <a:pPr lvl="1"/>
            <a:r>
              <a:rPr lang="en-US" dirty="0" err="1" smtClean="0"/>
              <a:t>Fibrosure</a:t>
            </a:r>
            <a:r>
              <a:rPr lang="en-US" dirty="0" smtClean="0"/>
              <a:t> with F2</a:t>
            </a:r>
          </a:p>
          <a:p>
            <a:r>
              <a:rPr lang="en-US" dirty="0" smtClean="0"/>
              <a:t>Medicaid HMO</a:t>
            </a:r>
          </a:p>
          <a:p>
            <a:r>
              <a:rPr lang="en-US" dirty="0" smtClean="0"/>
              <a:t>Denied based on active drug use and lack of disease severity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79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6 months to go through denial process</a:t>
            </a:r>
          </a:p>
          <a:p>
            <a:pPr lvl="1"/>
            <a:r>
              <a:rPr lang="en-US" dirty="0" smtClean="0"/>
              <a:t>Additional denials of appeals due to “old </a:t>
            </a:r>
            <a:r>
              <a:rPr lang="en-US" dirty="0" err="1" smtClean="0"/>
              <a:t>labwork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Final denial obtained from insurance company</a:t>
            </a:r>
          </a:p>
          <a:p>
            <a:r>
              <a:rPr lang="en-US" dirty="0" smtClean="0"/>
              <a:t>Multiple denials from support path as well</a:t>
            </a:r>
          </a:p>
          <a:p>
            <a:pPr lvl="1"/>
            <a:r>
              <a:rPr lang="en-US" dirty="0" smtClean="0"/>
              <a:t>Drug use</a:t>
            </a:r>
          </a:p>
          <a:p>
            <a:pPr lvl="1"/>
            <a:r>
              <a:rPr lang="en-US" dirty="0" smtClean="0"/>
              <a:t>In the process of appealing</a:t>
            </a:r>
          </a:p>
        </p:txBody>
      </p:sp>
    </p:spTree>
    <p:extLst>
      <p:ext uri="{BB962C8B-B14F-4D97-AF65-F5344CB8AC3E}">
        <p14:creationId xmlns:p14="http://schemas.microsoft.com/office/powerpoint/2010/main" val="1393040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54 </a:t>
            </a:r>
            <a:r>
              <a:rPr lang="en-US" dirty="0" err="1" smtClean="0"/>
              <a:t>yo</a:t>
            </a:r>
            <a:r>
              <a:rPr lang="en-US" dirty="0" smtClean="0"/>
              <a:t> AA woman with HIV and HCV</a:t>
            </a:r>
          </a:p>
          <a:p>
            <a:r>
              <a:rPr lang="en-US" dirty="0" smtClean="0"/>
              <a:t>Complex PMH (COPD, DM, thrombocytopenia, history of rectal cancer)</a:t>
            </a:r>
          </a:p>
          <a:p>
            <a:r>
              <a:rPr lang="en-US" dirty="0" smtClean="0"/>
              <a:t>Treatment naïve, cirrhotic</a:t>
            </a:r>
          </a:p>
          <a:p>
            <a:pPr lvl="1"/>
            <a:r>
              <a:rPr lang="en-US" dirty="0" smtClean="0"/>
              <a:t>+ascites on exam.  </a:t>
            </a:r>
            <a:r>
              <a:rPr lang="en-US" dirty="0" err="1" smtClean="0"/>
              <a:t>Fibrosure</a:t>
            </a:r>
            <a:r>
              <a:rPr lang="en-US" dirty="0" smtClean="0"/>
              <a:t> with F4</a:t>
            </a:r>
          </a:p>
          <a:p>
            <a:pPr lvl="1"/>
            <a:r>
              <a:rPr lang="en-US" dirty="0" smtClean="0"/>
              <a:t>Followed by </a:t>
            </a:r>
            <a:r>
              <a:rPr lang="en-US" dirty="0" err="1" smtClean="0"/>
              <a:t>hepatology</a:t>
            </a:r>
            <a:r>
              <a:rPr lang="en-US" dirty="0" smtClean="0"/>
              <a:t> as well</a:t>
            </a:r>
          </a:p>
          <a:p>
            <a:r>
              <a:rPr lang="en-US" dirty="0" err="1" smtClean="0"/>
              <a:t>SocHx</a:t>
            </a:r>
            <a:r>
              <a:rPr lang="en-US" dirty="0" smtClean="0"/>
              <a:t>: on methadone, smoker, no alcohol.  Former IDU, last use was 15 years ago</a:t>
            </a:r>
          </a:p>
          <a:p>
            <a:r>
              <a:rPr lang="en-US" dirty="0" smtClean="0"/>
              <a:t>Medicaid HMO</a:t>
            </a:r>
          </a:p>
          <a:p>
            <a:r>
              <a:rPr lang="en-US" dirty="0" smtClean="0"/>
              <a:t>Denied </a:t>
            </a:r>
          </a:p>
          <a:p>
            <a:pPr lvl="1"/>
            <a:r>
              <a:rPr lang="en-US" dirty="0" smtClean="0"/>
              <a:t>required liver biopsy or </a:t>
            </a:r>
            <a:r>
              <a:rPr lang="en-US" dirty="0" err="1" smtClean="0"/>
              <a:t>fibroscan</a:t>
            </a:r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029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6 months to go through the appeals process and obtain final denial from Medicaid MCO</a:t>
            </a:r>
          </a:p>
          <a:p>
            <a:r>
              <a:rPr lang="en-US" dirty="0" smtClean="0"/>
              <a:t>Applied to Support Path, patient assistance program</a:t>
            </a:r>
          </a:p>
          <a:p>
            <a:pPr lvl="1"/>
            <a:r>
              <a:rPr lang="en-US" dirty="0" smtClean="0"/>
              <a:t>Denied, 2 months</a:t>
            </a:r>
          </a:p>
          <a:p>
            <a:r>
              <a:rPr lang="en-US" dirty="0" err="1" smtClean="0"/>
              <a:t>Fibroscan</a:t>
            </a:r>
            <a:r>
              <a:rPr lang="en-US" dirty="0" smtClean="0"/>
              <a:t> became available in Philadelphia</a:t>
            </a:r>
          </a:p>
          <a:p>
            <a:r>
              <a:rPr lang="en-US" dirty="0" smtClean="0"/>
              <a:t>Reapplied to Medicaid MCO, ~ 2 months</a:t>
            </a:r>
          </a:p>
          <a:p>
            <a:pPr lvl="1"/>
            <a:r>
              <a:rPr lang="en-US" dirty="0" smtClean="0"/>
              <a:t>One more denial citing need for additional labs</a:t>
            </a:r>
          </a:p>
          <a:p>
            <a:r>
              <a:rPr lang="en-US" dirty="0" smtClean="0"/>
              <a:t>10 months to obtain treatment for </a:t>
            </a:r>
            <a:r>
              <a:rPr lang="en-US" smtClean="0"/>
              <a:t>sick patient</a:t>
            </a:r>
            <a:endParaRPr lang="en-US" dirty="0" smtClean="0"/>
          </a:p>
          <a:p>
            <a:pPr lvl="1"/>
            <a:r>
              <a:rPr lang="en-US" dirty="0" smtClean="0"/>
              <a:t>Countless hours of provider and staff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81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Strategies for Hepatitis C Treatment Access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Karen Arendt, 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76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Strategies for Hepatitis C Treatment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Hepatitis C Nurse Coordinator Role</a:t>
            </a:r>
          </a:p>
          <a:p>
            <a:pPr lvl="1"/>
            <a:r>
              <a:rPr lang="en-US" dirty="0" smtClean="0"/>
              <a:t>Resource for Patient</a:t>
            </a:r>
          </a:p>
          <a:p>
            <a:pPr lvl="1"/>
            <a:r>
              <a:rPr lang="en-US" dirty="0" smtClean="0"/>
              <a:t>Educate About Approval Process, realistic timelines</a:t>
            </a:r>
          </a:p>
          <a:p>
            <a:pPr lvl="1"/>
            <a:r>
              <a:rPr lang="en-US" dirty="0" smtClean="0"/>
              <a:t>Education About Specialty Pharmacies</a:t>
            </a:r>
          </a:p>
          <a:p>
            <a:pPr lvl="1"/>
            <a:r>
              <a:rPr lang="en-US" dirty="0" smtClean="0"/>
              <a:t>Education Class prior to starting treatment</a:t>
            </a:r>
          </a:p>
          <a:p>
            <a:pPr lvl="1"/>
            <a:r>
              <a:rPr lang="en-US" dirty="0" smtClean="0"/>
              <a:t>Management while on Treatment/Post treatment with liver providers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82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Strategies for Hepatitis C Treatment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Office Infrastructure regarding approval process</a:t>
            </a:r>
          </a:p>
          <a:p>
            <a:pPr lvl="1"/>
            <a:r>
              <a:rPr lang="en-US" dirty="0" smtClean="0"/>
              <a:t>TEAM approach</a:t>
            </a:r>
          </a:p>
          <a:p>
            <a:pPr lvl="2"/>
            <a:r>
              <a:rPr lang="en-US" dirty="0" smtClean="0"/>
              <a:t>Provider</a:t>
            </a:r>
          </a:p>
          <a:p>
            <a:pPr lvl="2"/>
            <a:r>
              <a:rPr lang="en-US" dirty="0" smtClean="0"/>
              <a:t>Nurse Coordinator</a:t>
            </a:r>
          </a:p>
          <a:p>
            <a:pPr lvl="2"/>
            <a:r>
              <a:rPr lang="en-US" dirty="0" smtClean="0"/>
              <a:t>Medical Assistant/Coordinator</a:t>
            </a:r>
          </a:p>
          <a:p>
            <a:pPr marL="308610" lvl="1" indent="0">
              <a:buNone/>
            </a:pPr>
            <a:endParaRPr lang="en-US" dirty="0"/>
          </a:p>
          <a:p>
            <a:pPr lvl="1"/>
            <a:r>
              <a:rPr lang="en-US" dirty="0" smtClean="0"/>
              <a:t>Process</a:t>
            </a:r>
          </a:p>
          <a:p>
            <a:pPr lvl="2"/>
            <a:r>
              <a:rPr lang="en-US" dirty="0" smtClean="0"/>
              <a:t>Prior Authorization</a:t>
            </a:r>
          </a:p>
          <a:p>
            <a:pPr lvl="2"/>
            <a:r>
              <a:rPr lang="en-US" dirty="0" smtClean="0"/>
              <a:t>Appeal (www.hcgguidelines.com)</a:t>
            </a:r>
          </a:p>
          <a:p>
            <a:pPr lvl="2"/>
            <a:r>
              <a:rPr lang="en-US" dirty="0" smtClean="0"/>
              <a:t>Independent Review</a:t>
            </a:r>
          </a:p>
          <a:p>
            <a:pPr lvl="2"/>
            <a:r>
              <a:rPr lang="en-US" dirty="0" smtClean="0"/>
              <a:t>Discussion with medical directors</a:t>
            </a:r>
          </a:p>
          <a:p>
            <a:pPr marL="30861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8042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Strategies for Hepatitis C Treatment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Training	</a:t>
            </a:r>
          </a:p>
          <a:p>
            <a:pPr lvl="1"/>
            <a:r>
              <a:rPr lang="en-US" dirty="0" smtClean="0"/>
              <a:t>Group Classes</a:t>
            </a:r>
          </a:p>
          <a:p>
            <a:pPr lvl="2"/>
            <a:r>
              <a:rPr lang="en-US" dirty="0" smtClean="0"/>
              <a:t>In Office</a:t>
            </a:r>
          </a:p>
          <a:p>
            <a:pPr lvl="2" algn="just"/>
            <a:r>
              <a:rPr lang="en-US" dirty="0" smtClean="0"/>
              <a:t>Telephonic</a:t>
            </a:r>
          </a:p>
          <a:p>
            <a:pPr lvl="2" algn="just"/>
            <a:endParaRPr lang="en-US" dirty="0"/>
          </a:p>
          <a:p>
            <a:pPr lvl="2" algn="just"/>
            <a:r>
              <a:rPr lang="en-US" dirty="0" err="1" smtClean="0"/>
              <a:t>Mangagement</a:t>
            </a:r>
            <a:endParaRPr lang="en-US" dirty="0" smtClean="0"/>
          </a:p>
          <a:p>
            <a:pPr lvl="3" algn="just"/>
            <a:r>
              <a:rPr lang="en-US" dirty="0" smtClean="0"/>
              <a:t>Lab work</a:t>
            </a:r>
          </a:p>
          <a:p>
            <a:pPr lvl="3" algn="just"/>
            <a:r>
              <a:rPr lang="en-US" dirty="0" smtClean="0"/>
              <a:t>Follow up appointments</a:t>
            </a:r>
          </a:p>
          <a:p>
            <a:pPr lvl="3" algn="just"/>
            <a:r>
              <a:rPr lang="en-US" dirty="0" smtClean="0"/>
              <a:t> Nurse Triage</a:t>
            </a:r>
          </a:p>
          <a:p>
            <a:pPr lvl="3" algn="just"/>
            <a:r>
              <a:rPr lang="en-US" dirty="0" smtClean="0"/>
              <a:t>Side effect management</a:t>
            </a:r>
          </a:p>
          <a:p>
            <a:pPr lvl="3"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87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Strategies for Hepatitis C Treatment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4294967295"/>
          </p:nvPr>
        </p:nvSpPr>
        <p:spPr>
          <a:xfrm>
            <a:off x="2857500" y="2438401"/>
            <a:ext cx="3451325" cy="1633537"/>
          </a:xfrm>
        </p:spPr>
        <p:txBody>
          <a:bodyPr/>
          <a:lstStyle/>
          <a:p>
            <a:r>
              <a:rPr lang="en-US" sz="3300" dirty="0"/>
              <a:t>Case Studies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34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09600"/>
            <a:ext cx="8001000" cy="1828800"/>
          </a:xfrm>
        </p:spPr>
        <p:txBody>
          <a:bodyPr>
            <a:noAutofit/>
          </a:bodyPr>
          <a:lstStyle/>
          <a:p>
            <a:r>
              <a:rPr lang="en-US" dirty="0" smtClean="0"/>
              <a:t>HCV treatment Access: A provider’s Perspective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13791" y="4419600"/>
            <a:ext cx="5105400" cy="1447800"/>
          </a:xfrm>
        </p:spPr>
        <p:txBody>
          <a:bodyPr>
            <a:normAutofit fontScale="55000" lnSpcReduction="20000"/>
          </a:bodyPr>
          <a:lstStyle/>
          <a:p>
            <a:r>
              <a:rPr lang="en-US" sz="3600" dirty="0" smtClean="0"/>
              <a:t>Stacey B. Trooskin MD PhD</a:t>
            </a:r>
          </a:p>
          <a:p>
            <a:r>
              <a:rPr lang="en-US" sz="3600" dirty="0" smtClean="0"/>
              <a:t>Assistant Professor</a:t>
            </a:r>
          </a:p>
          <a:p>
            <a:r>
              <a:rPr lang="en-US" sz="3600" dirty="0" smtClean="0"/>
              <a:t>Division of Infectious Diseases and HIV Medicine</a:t>
            </a:r>
          </a:p>
          <a:p>
            <a:r>
              <a:rPr lang="en-US" sz="3600" dirty="0" smtClean="0"/>
              <a:t>Drexel University College of Medicine</a:t>
            </a:r>
            <a:endParaRPr lang="en-US" sz="3600" dirty="0"/>
          </a:p>
        </p:txBody>
      </p:sp>
      <p:pic>
        <p:nvPicPr>
          <p:cNvPr id="1028" name="Picture 4" descr="https://encrypted-tbn2.gstatic.com/images?q=tbn:ANd9GcRPhOyVCDFmsSiXspvJdW2O2l7QrHWLqjHQqnYyEzGklvyN-e7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5720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2667000"/>
            <a:ext cx="6629400" cy="1905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5400" b="1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Hepatitis C CareLine</a:t>
            </a:r>
            <a:r>
              <a:rPr lang="en-US" sz="3600" b="1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/>
            </a:r>
            <a:br>
              <a:rPr lang="en-US" sz="3600" b="1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sz="2400" u="sng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u="sng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i="1" dirty="0" smtClean="0">
                <a:solidFill>
                  <a:srgbClr val="0070C0"/>
                </a:solidFill>
              </a:rPr>
              <a:t/>
            </a:r>
            <a:br>
              <a:rPr lang="en-US" sz="2400" i="1" dirty="0" smtClean="0">
                <a:solidFill>
                  <a:srgbClr val="0070C0"/>
                </a:solidFill>
              </a:rPr>
            </a:br>
            <a:r>
              <a:rPr lang="en-US" sz="2400" i="1" dirty="0" smtClean="0">
                <a:solidFill>
                  <a:schemeClr val="tx1"/>
                </a:solidFill>
              </a:rPr>
              <a:t> </a:t>
            </a:r>
            <a:br>
              <a:rPr lang="en-US" sz="2400" i="1" dirty="0" smtClean="0">
                <a:solidFill>
                  <a:schemeClr val="tx1"/>
                </a:solidFill>
              </a:rPr>
            </a:br>
            <a:r>
              <a:rPr lang="en-US" sz="2400" i="1" dirty="0" smtClean="0">
                <a:solidFill>
                  <a:schemeClr val="tx1"/>
                </a:solidFill>
              </a:rPr>
              <a:t/>
            </a:r>
            <a:br>
              <a:rPr lang="en-US" sz="2400" i="1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endParaRPr lang="en-US" sz="2400" i="1" dirty="0" smtClean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28600" y="3048000"/>
            <a:ext cx="9982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28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         </a:t>
            </a:r>
            <a:endParaRPr lang="en-US" sz="1400" kern="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81600" y="4419600"/>
            <a:ext cx="39624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Presented by :</a:t>
            </a:r>
          </a:p>
          <a:p>
            <a:pPr eaLnBrk="1" hangingPunct="1">
              <a:defRPr/>
            </a:pPr>
            <a:r>
              <a:rPr lang="en-US" sz="2400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Courtney Jones</a:t>
            </a:r>
          </a:p>
          <a:p>
            <a:pPr eaLnBrk="1" hangingPunct="1">
              <a:defRPr/>
            </a:pPr>
            <a:r>
              <a:rPr lang="en-US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Senior Case Management Director</a:t>
            </a:r>
          </a:p>
          <a:p>
            <a:pPr eaLnBrk="1" hangingPunct="1">
              <a:defRPr/>
            </a:pPr>
            <a:endParaRPr lang="en-US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1671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ChangeArrowheads="1"/>
          </p:cNvSpPr>
          <p:nvPr/>
        </p:nvSpPr>
        <p:spPr bwMode="auto">
          <a:xfrm>
            <a:off x="0" y="1295400"/>
            <a:ext cx="914400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sym typeface="Arial" panose="020B0604020202020204" pitchFamily="34" charset="0"/>
              </a:rPr>
              <a:t>	</a:t>
            </a:r>
            <a:endParaRPr lang="en-US" altLang="en-US" sz="2600"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altLang="en-US" sz="1800">
              <a:latin typeface="Calibri" panose="020F0502020204030204" pitchFamily="34" charset="0"/>
            </a:endParaRPr>
          </a:p>
          <a:p>
            <a:pPr lvl="1" algn="ctr" eaLnBrk="1" hangingPunct="1">
              <a:spcBef>
                <a:spcPct val="50000"/>
              </a:spcBef>
              <a:buFontTx/>
              <a:buChar char="•"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152400" y="1981200"/>
          <a:ext cx="88392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44" name="Picture 10" descr="PAFLogoFinal_4C JPEG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32" b="23930"/>
          <a:stretch>
            <a:fillRect/>
          </a:stretch>
        </p:blipFill>
        <p:spPr bwMode="auto">
          <a:xfrm>
            <a:off x="1600200" y="228600"/>
            <a:ext cx="5562600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251475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458200" cy="4953000"/>
          </a:xfrm>
        </p:spPr>
        <p:txBody>
          <a:bodyPr/>
          <a:lstStyle/>
          <a:p>
            <a:pPr marL="621792" lvl="1" indent="-228600" fontAlgn="auto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621792" lvl="1" indent="-228600" fontAlgn="auto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PAF &amp; Hepatitis C CareLine Overview</a:t>
            </a:r>
          </a:p>
          <a:p>
            <a:pPr marL="621792" lvl="1" indent="-228600" fontAlgn="auto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621792" lvl="1" indent="-228600" fontAlgn="auto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Program Entry Points</a:t>
            </a:r>
          </a:p>
          <a:p>
            <a:pPr marL="621792" lvl="1" indent="-228600" fontAlgn="auto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defRPr/>
            </a:pPr>
            <a:endParaRPr lang="en-US" dirty="0" smtClean="0"/>
          </a:p>
          <a:p>
            <a:pPr marL="621792" lvl="1" indent="-228600" fontAlgn="auto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Hepatitis C CareLine Process</a:t>
            </a:r>
          </a:p>
          <a:p>
            <a:pPr marL="621792" lvl="1" indent="-228600" fontAlgn="auto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/>
            </a:pPr>
            <a:endParaRPr lang="en-US" dirty="0" smtClean="0"/>
          </a:p>
          <a:p>
            <a:pPr marL="621792" lvl="1" indent="-228600" fontAlgn="auto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PAF Co-Pay Relief Program</a:t>
            </a:r>
          </a:p>
          <a:p>
            <a:pPr marL="621792" lvl="1" indent="-228600" fontAlgn="auto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621792" lvl="1" indent="-228600" fontAlgn="auto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Q&amp;A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endParaRPr lang="en-US" sz="2700" dirty="0" smtClean="0"/>
          </a:p>
          <a:p>
            <a:pPr>
              <a:defRPr/>
            </a:pPr>
            <a:endParaRPr lang="en-US" sz="2400" dirty="0" smtClean="0"/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8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692E30-2ADA-4373-872E-33A664895482}" type="slidenum">
              <a:rPr lang="en-US" altLang="en-US" sz="9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900"/>
          </a:p>
        </p:txBody>
      </p:sp>
      <p:sp>
        <p:nvSpPr>
          <p:cNvPr id="12293" name="TextBox 6"/>
          <p:cNvSpPr txBox="1">
            <a:spLocks noChangeArrowheads="1"/>
          </p:cNvSpPr>
          <p:nvPr/>
        </p:nvSpPr>
        <p:spPr bwMode="auto">
          <a:xfrm>
            <a:off x="4114800" y="228600"/>
            <a:ext cx="464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  <p:pic>
        <p:nvPicPr>
          <p:cNvPr id="1229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9" t="15111" r="61667" b="72444"/>
          <a:stretch>
            <a:fillRect/>
          </a:stretch>
        </p:blipFill>
        <p:spPr bwMode="auto">
          <a:xfrm>
            <a:off x="6467475" y="6019800"/>
            <a:ext cx="24018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19671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657600" y="182563"/>
            <a:ext cx="5029200" cy="914400"/>
          </a:xfrm>
        </p:spPr>
        <p:txBody>
          <a:bodyPr>
            <a:noAutofit/>
          </a:bodyPr>
          <a:lstStyle/>
          <a:p>
            <a:pPr marL="39688" eaLnBrk="1" hangingPunct="1"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 Management Services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0" y="990600"/>
            <a:ext cx="92202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8127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1600" b="1" i="1">
              <a:sym typeface="Lucida Grande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1600" b="1" i="1">
              <a:sym typeface="Lucida Grande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 b="1" i="1">
                <a:sym typeface="Lucida Grande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1066800"/>
            <a:ext cx="853440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For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19 years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, PAF has been providing sustained case management services to patients who are facing healthcare access issues as a result of their diagnosis of a chronic, life threatening or debilitating disease.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 </a:t>
            </a:r>
            <a:endParaRPr lang="en-US" sz="1600" dirty="0">
              <a:latin typeface="+mn-lt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05600" y="4572000"/>
            <a:ext cx="2133600" cy="70802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en-US" sz="2000" b="1" i="1" dirty="0">
                <a:solidFill>
                  <a:schemeClr val="bg1"/>
                </a:solidFill>
              </a:rPr>
              <a:t>Outcomes Reporting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752600" y="5410200"/>
            <a:ext cx="3124200" cy="70802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en-US" sz="2000" b="1" i="1" dirty="0">
                <a:solidFill>
                  <a:schemeClr val="bg1"/>
                </a:solidFill>
              </a:rPr>
              <a:t>Collection of Real Time Data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810000" y="3429000"/>
            <a:ext cx="5105400" cy="70802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en-US" sz="2000" b="1" i="1" dirty="0">
                <a:solidFill>
                  <a:schemeClr val="bg1"/>
                </a:solidFill>
              </a:rPr>
              <a:t>Assistance with Expediting Assistance Applications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6019800" y="5399157"/>
            <a:ext cx="2209800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en-US" sz="2000" b="1" i="1" dirty="0">
                <a:solidFill>
                  <a:schemeClr val="bg1"/>
                </a:solidFill>
              </a:rPr>
              <a:t>Patient Education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352800" y="4419600"/>
            <a:ext cx="2514600" cy="70802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en-US" sz="2000" b="1" i="1" dirty="0">
                <a:solidFill>
                  <a:schemeClr val="bg1"/>
                </a:solidFill>
              </a:rPr>
              <a:t>Clinical Trials Education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914400" y="3200400"/>
            <a:ext cx="2438400" cy="70802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en-US" sz="2000" b="1" i="1" dirty="0">
                <a:solidFill>
                  <a:schemeClr val="bg1"/>
                </a:solidFill>
              </a:rPr>
              <a:t>Debt Crisis Resolutions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52400" y="4191000"/>
            <a:ext cx="2895600" cy="70802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en-US" sz="2000" b="1" i="1" dirty="0">
                <a:solidFill>
                  <a:schemeClr val="bg1"/>
                </a:solidFill>
              </a:rPr>
              <a:t>In-Depth Appeals Assistance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5029200" y="2362200"/>
            <a:ext cx="3581400" cy="70802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en-US" sz="2000" b="1" i="1" dirty="0">
                <a:solidFill>
                  <a:schemeClr val="bg1"/>
                </a:solidFill>
              </a:rPr>
              <a:t>Coding and Billing Error Resolutions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228600" y="2286000"/>
            <a:ext cx="2895600" cy="70802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en-US" sz="2000" b="1" i="1" dirty="0">
                <a:solidFill>
                  <a:schemeClr val="bg1"/>
                </a:solidFill>
              </a:rPr>
              <a:t>Pre-Authorization Approvals</a:t>
            </a:r>
            <a:endParaRPr lang="en-US" sz="2000" dirty="0"/>
          </a:p>
        </p:txBody>
      </p:sp>
      <p:sp>
        <p:nvSpPr>
          <p:cNvPr id="1436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52400" y="6400800"/>
            <a:ext cx="366713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1D4F0E-69A7-47DA-BE6C-10B37AC09554}" type="slidenum">
              <a:rPr lang="en-US" altLang="en-US" sz="9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900">
              <a:solidFill>
                <a:schemeClr val="bg1"/>
              </a:solidFill>
            </a:endParaRPr>
          </a:p>
        </p:txBody>
      </p:sp>
      <p:pic>
        <p:nvPicPr>
          <p:cNvPr id="14369" name="Picture 15" descr="PAFLogoFinal_4C JPE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32" b="23930"/>
          <a:stretch>
            <a:fillRect/>
          </a:stretch>
        </p:blipFill>
        <p:spPr bwMode="auto">
          <a:xfrm>
            <a:off x="228600" y="228600"/>
            <a:ext cx="304800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15953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657600" y="182563"/>
            <a:ext cx="5029200" cy="9144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Impact on Patient Lives Nationwide in 2014</a:t>
            </a:r>
          </a:p>
        </p:txBody>
      </p:sp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0" y="1295400"/>
            <a:ext cx="914400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sym typeface="Arial" panose="020B0604020202020204" pitchFamily="34" charset="0"/>
              </a:rPr>
              <a:t>	</a:t>
            </a:r>
            <a:endParaRPr lang="en-US" altLang="en-US" sz="2600"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altLang="en-US" sz="1800">
              <a:latin typeface="Calibri" panose="020F0502020204030204" pitchFamily="34" charset="0"/>
            </a:endParaRPr>
          </a:p>
          <a:p>
            <a:pPr lvl="1" algn="ctr" eaLnBrk="1" hangingPunct="1">
              <a:spcBef>
                <a:spcPct val="50000"/>
              </a:spcBef>
              <a:buFontTx/>
              <a:buChar char="•"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9222" name="TextBox 9"/>
          <p:cNvSpPr txBox="1">
            <a:spLocks noChangeArrowheads="1"/>
          </p:cNvSpPr>
          <p:nvPr/>
        </p:nvSpPr>
        <p:spPr bwMode="auto">
          <a:xfrm>
            <a:off x="152400" y="1447800"/>
            <a:ext cx="89916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1800"/>
              </a:spcAft>
              <a:buFont typeface="Wingdings" pitchFamily="2" charset="2"/>
              <a:buChar char="Ø"/>
              <a:tabLst>
                <a:tab pos="1828800" algn="l"/>
              </a:tabLst>
              <a:defRPr/>
            </a:pP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88,962</a:t>
            </a:r>
            <a:r>
              <a:rPr lang="en-US" b="1" dirty="0">
                <a:solidFill>
                  <a:srgbClr val="00B050"/>
                </a:solidFill>
                <a:latin typeface="Calibri" pitchFamily="34" charset="0"/>
                <a:cs typeface="Times New Roman" pitchFamily="18" charset="0"/>
              </a:rPr>
              <a:t>	</a:t>
            </a:r>
            <a:r>
              <a:rPr lang="en-US" sz="2400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Patients have received direct, sustained assistance</a:t>
            </a:r>
            <a:endParaRPr lang="en-US" sz="2400" b="1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  <a:buFont typeface="Wingdings" pitchFamily="2" charset="2"/>
              <a:buChar char="Ø"/>
              <a:tabLst>
                <a:tab pos="1828800" algn="l"/>
              </a:tabLst>
              <a:defRPr/>
            </a:pPr>
            <a:r>
              <a:rPr lang="en-US" sz="2800" b="1" dirty="0">
                <a:solidFill>
                  <a:srgbClr val="EAB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1,024,940</a:t>
            </a:r>
            <a:r>
              <a:rPr lang="en-US" sz="2800" b="1" dirty="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	</a:t>
            </a:r>
            <a:r>
              <a:rPr lang="en-US" sz="2400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Contacts made on behalf of patients to relevant 	stakeholders to resolve healthcare access issues</a:t>
            </a:r>
            <a:endParaRPr lang="en-US" sz="2400" b="1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  <a:buFont typeface="Wingdings" pitchFamily="2" charset="2"/>
              <a:buChar char="Ø"/>
              <a:tabLst>
                <a:tab pos="1828800" algn="l"/>
              </a:tabLst>
              <a:defRPr/>
            </a:pP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59.4%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	</a:t>
            </a:r>
            <a:r>
              <a:rPr lang="en-US" sz="2400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Case management patients who contact PAF do so 	related to a Medical Debt Crisis</a:t>
            </a:r>
          </a:p>
        </p:txBody>
      </p:sp>
      <p:pic>
        <p:nvPicPr>
          <p:cNvPr id="16389" name="Picture 15" descr="PAFLogoFinal_4C JPE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32" b="23930"/>
          <a:stretch>
            <a:fillRect/>
          </a:stretch>
        </p:blipFill>
        <p:spPr bwMode="auto">
          <a:xfrm>
            <a:off x="228600" y="228600"/>
            <a:ext cx="304800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945114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5" descr="PAFLogoFinal_4C JPE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32" b="23930"/>
          <a:stretch>
            <a:fillRect/>
          </a:stretch>
        </p:blipFill>
        <p:spPr bwMode="auto">
          <a:xfrm>
            <a:off x="228600" y="228600"/>
            <a:ext cx="304800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00" y="152400"/>
            <a:ext cx="5029200" cy="914400"/>
          </a:xfrm>
        </p:spPr>
        <p:txBody>
          <a:bodyPr>
            <a:normAutofit fontScale="90000"/>
          </a:bodyPr>
          <a:lstStyle/>
          <a:p>
            <a:pPr marL="39688" eaLnBrk="1" hangingPunct="1">
              <a:defRPr/>
            </a:pPr>
            <a:r>
              <a:rPr lang="en-US" sz="3600" dirty="0" smtClean="0"/>
              <a:t>PAF Case Management:</a:t>
            </a:r>
            <a:br>
              <a:rPr lang="en-US" sz="3600" dirty="0" smtClean="0"/>
            </a:br>
            <a:r>
              <a:rPr lang="en-US" sz="3600" dirty="0" smtClean="0"/>
              <a:t>Top Patient Issues</a:t>
            </a:r>
            <a:endParaRPr lang="en-US" sz="3600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762000" y="1219200"/>
          <a:ext cx="76962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71600" y="5943600"/>
            <a:ext cx="7391400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800" dirty="0">
                <a:latin typeface="+mn-lt"/>
              </a:rPr>
              <a:t>Data captured are self-reported and not vetted for accuracy unless required for program eligibility. </a:t>
            </a:r>
          </a:p>
          <a:p>
            <a:pPr algn="ctr" eaLnBrk="1" hangingPunct="1">
              <a:defRPr/>
            </a:pPr>
            <a:r>
              <a:rPr lang="en-US" sz="800" dirty="0">
                <a:latin typeface="+mn-lt"/>
              </a:rPr>
              <a:t>Patient Advocate Foundation does not mandate that patients provide data for all data variables. As a result of missing values, exhibit data may sum to less than 100%.</a:t>
            </a:r>
          </a:p>
          <a:p>
            <a:pPr eaLnBrk="1" hangingPunct="1">
              <a:defRPr/>
            </a:pPr>
            <a:endParaRPr 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5559281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>
            <a:graphicFrameLocks noGrp="1"/>
          </p:cNvGraphicFramePr>
          <p:nvPr/>
        </p:nvGraphicFramePr>
        <p:xfrm>
          <a:off x="304800" y="1219200"/>
          <a:ext cx="8610601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6858000" cy="1143000"/>
          </a:xfrm>
        </p:spPr>
        <p:txBody>
          <a:bodyPr>
            <a:noAutofit/>
          </a:bodyPr>
          <a:lstStyle/>
          <a:p>
            <a:pPr marL="39688" eaLnBrk="1" hangingPunct="1">
              <a:defRPr/>
            </a:pPr>
            <a:r>
              <a:rPr lang="en-US" sz="3200" dirty="0" smtClean="0"/>
              <a:t>PAF Case Management:</a:t>
            </a:r>
            <a:br>
              <a:rPr lang="en-US" sz="3200" dirty="0" smtClean="0"/>
            </a:br>
            <a:r>
              <a:rPr lang="en-US" sz="3200" dirty="0" smtClean="0"/>
              <a:t>Lifting the Burden</a:t>
            </a:r>
            <a:endParaRPr lang="en-US" sz="3200" dirty="0"/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0" y="990600"/>
            <a:ext cx="92202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8127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1600" b="1" i="1">
              <a:sym typeface="Lucida Grande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1600" b="1" i="1">
              <a:sym typeface="Lucida Grande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 b="1" i="1">
                <a:sym typeface="Lucida Grande"/>
              </a:rPr>
              <a:t> </a:t>
            </a:r>
          </a:p>
        </p:txBody>
      </p:sp>
      <p:pic>
        <p:nvPicPr>
          <p:cNvPr id="19461" name="Picture 15" descr="PAFLogoFinal_4C JPE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32" b="23930"/>
          <a:stretch>
            <a:fillRect/>
          </a:stretch>
        </p:blipFill>
        <p:spPr bwMode="auto">
          <a:xfrm>
            <a:off x="228600" y="228600"/>
            <a:ext cx="304800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67950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458200" cy="49530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1800" smtClean="0">
                <a:latin typeface="Calibri" panose="020F0502020204030204" pitchFamily="34" charset="0"/>
              </a:rPr>
              <a:t>Launched on January 5, 2015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1800" smtClean="0">
                <a:latin typeface="Calibri" panose="020F0502020204030204" pitchFamily="34" charset="0"/>
              </a:rPr>
              <a:t>Staffed by a team of seasoned case managers who provide individualized service to Hepatitis C patients, caregivers and providers.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1800" smtClean="0">
                <a:latin typeface="Calibri" panose="020F0502020204030204" pitchFamily="34" charset="0"/>
              </a:rPr>
              <a:t>Focus of the Hepatitis C CareLine team is:</a:t>
            </a:r>
          </a:p>
          <a:p>
            <a:pPr>
              <a:buFontTx/>
              <a:buNone/>
            </a:pPr>
            <a:r>
              <a:rPr lang="en-US" altLang="en-US" sz="1800" b="1" smtClean="0">
                <a:latin typeface="Calibri" panose="020F0502020204030204" pitchFamily="34" charset="0"/>
              </a:rPr>
              <a:t>		Access to care issues </a:t>
            </a:r>
          </a:p>
          <a:p>
            <a:pPr lvl="3"/>
            <a:r>
              <a:rPr lang="en-US" altLang="en-US" sz="1400" smtClean="0">
                <a:latin typeface="Calibri" panose="020F0502020204030204" pitchFamily="34" charset="0"/>
              </a:rPr>
              <a:t>Lack of coverage resulting in no access to care</a:t>
            </a:r>
            <a:endParaRPr lang="en-US" altLang="en-US" sz="1400" b="1" smtClean="0">
              <a:latin typeface="Calibri" panose="020F0502020204030204" pitchFamily="34" charset="0"/>
            </a:endParaRPr>
          </a:p>
          <a:p>
            <a:pPr lvl="3"/>
            <a:r>
              <a:rPr lang="en-US" altLang="en-US" sz="1400" smtClean="0">
                <a:latin typeface="Calibri" panose="020F0502020204030204" pitchFamily="34" charset="0"/>
              </a:rPr>
              <a:t>Inability to afford medical and pharmaceutical co-payments and coinsurance </a:t>
            </a:r>
            <a:endParaRPr lang="en-US" altLang="en-US" sz="1400" b="1" smtClean="0">
              <a:latin typeface="Calibri" panose="020F0502020204030204" pitchFamily="34" charset="0"/>
            </a:endParaRPr>
          </a:p>
          <a:p>
            <a:pPr lvl="3"/>
            <a:r>
              <a:rPr lang="en-US" altLang="en-US" sz="1400" smtClean="0">
                <a:latin typeface="Calibri" panose="020F0502020204030204" pitchFamily="34" charset="0"/>
              </a:rPr>
              <a:t>Lack of access to required healthcare due to cost, transportation issues and coverage denials</a:t>
            </a:r>
            <a:endParaRPr lang="en-US" altLang="en-US" sz="1400" b="1" smtClean="0">
              <a:latin typeface="Calibri" panose="020F0502020204030204" pitchFamily="34" charset="0"/>
            </a:endParaRPr>
          </a:p>
          <a:p>
            <a:pPr>
              <a:buFontTx/>
              <a:buNone/>
            </a:pPr>
            <a:r>
              <a:rPr lang="en-US" altLang="en-US" sz="1800" b="1" smtClean="0">
                <a:latin typeface="Calibri" panose="020F0502020204030204" pitchFamily="34" charset="0"/>
              </a:rPr>
              <a:t>		Assist patients with insurance denials</a:t>
            </a:r>
            <a:endParaRPr lang="en-US" altLang="en-US" sz="1800" smtClean="0">
              <a:latin typeface="Calibri" panose="020F0502020204030204" pitchFamily="34" charset="0"/>
            </a:endParaRPr>
          </a:p>
          <a:p>
            <a:pPr lvl="3"/>
            <a:r>
              <a:rPr lang="en-US" altLang="en-US" sz="1400" smtClean="0">
                <a:latin typeface="Calibri" panose="020F0502020204030204" pitchFamily="34" charset="0"/>
              </a:rPr>
              <a:t>experimental or investigational denials</a:t>
            </a:r>
          </a:p>
          <a:p>
            <a:pPr lvl="3"/>
            <a:r>
              <a:rPr lang="en-US" altLang="en-US" sz="1400" smtClean="0">
                <a:latin typeface="Calibri" panose="020F0502020204030204" pitchFamily="34" charset="0"/>
              </a:rPr>
              <a:t>medical necessity denials</a:t>
            </a:r>
          </a:p>
          <a:p>
            <a:pPr lvl="3"/>
            <a:r>
              <a:rPr lang="en-US" altLang="en-US" sz="1400" smtClean="0">
                <a:latin typeface="Calibri" panose="020F0502020204030204" pitchFamily="34" charset="0"/>
              </a:rPr>
              <a:t>out-of-network benefits</a:t>
            </a:r>
          </a:p>
          <a:p>
            <a:pPr lvl="3"/>
            <a:r>
              <a:rPr lang="en-US" altLang="en-US" sz="1400" smtClean="0">
                <a:latin typeface="Calibri" panose="020F0502020204030204" pitchFamily="34" charset="0"/>
              </a:rPr>
              <a:t>benefit exclusion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1800" smtClean="0"/>
              <a:t>Other patient assistance services will be provided that are not directly related to our needs but still beneficial to patients </a:t>
            </a:r>
          </a:p>
          <a:p>
            <a:endParaRPr lang="en-US" altLang="en-US" sz="1400" smtClean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8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04FA524-D94E-412A-97EC-B1FFEE5C368B}" type="slidenum">
              <a:rPr lang="en-US" altLang="en-US" sz="90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900"/>
          </a:p>
        </p:txBody>
      </p:sp>
      <p:sp>
        <p:nvSpPr>
          <p:cNvPr id="13317" name="TextBox 6"/>
          <p:cNvSpPr txBox="1">
            <a:spLocks noChangeArrowheads="1"/>
          </p:cNvSpPr>
          <p:nvPr/>
        </p:nvSpPr>
        <p:spPr bwMode="auto">
          <a:xfrm>
            <a:off x="3200400" y="228600"/>
            <a:ext cx="5562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Hepatitis C Care Line (HCCL) Overview </a:t>
            </a:r>
          </a:p>
        </p:txBody>
      </p:sp>
      <p:pic>
        <p:nvPicPr>
          <p:cNvPr id="2151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9" t="15111" r="61667" b="72444"/>
          <a:stretch>
            <a:fillRect/>
          </a:stretch>
        </p:blipFill>
        <p:spPr bwMode="auto">
          <a:xfrm>
            <a:off x="0" y="0"/>
            <a:ext cx="24018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42658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419600" y="1177925"/>
          <a:ext cx="4533900" cy="529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Acrobat Document" r:id="rId3" imgW="5830114" imgH="7542857" progId="AcroExch.Document.7">
                  <p:embed/>
                </p:oleObj>
              </mc:Choice>
              <mc:Fallback>
                <p:oleObj name="Acrobat Document" r:id="rId3" imgW="5830114" imgH="7542857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177925"/>
                        <a:ext cx="4533900" cy="529907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657600" y="101600"/>
            <a:ext cx="5029200" cy="1076325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 eaLnBrk="1" hangingPunct="1"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Hepatitis C Care Line (HCCL) Overview 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" y="2317750"/>
            <a:ext cx="4343400" cy="28622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hangingPunct="1">
              <a:spcBef>
                <a:spcPts val="1200"/>
              </a:spcBef>
              <a:spcAft>
                <a:spcPts val="1200"/>
              </a:spcAft>
              <a:buClr>
                <a:srgbClr val="FFC000"/>
              </a:buClr>
              <a:buSzPct val="150000"/>
              <a:buFont typeface="Wingdings" pitchFamily="2" charset="2"/>
              <a:buChar char="ü"/>
              <a:defRPr/>
            </a:pPr>
            <a:r>
              <a:rPr lang="en-US" sz="2000" b="1" dirty="0">
                <a:solidFill>
                  <a:srgbClr val="002060"/>
                </a:solidFill>
                <a:latin typeface="+mn-lt"/>
              </a:rPr>
              <a:t>Used as a training tool for PAF case   managers and Co-Pay Relief Counselors</a:t>
            </a:r>
          </a:p>
          <a:p>
            <a:pPr marL="342900" indent="-342900" eaLnBrk="1" hangingPunct="1">
              <a:spcBef>
                <a:spcPts val="1200"/>
              </a:spcBef>
              <a:spcAft>
                <a:spcPts val="1200"/>
              </a:spcAft>
              <a:buClr>
                <a:srgbClr val="FFC000"/>
              </a:buClr>
              <a:buSzPct val="150000"/>
              <a:buFont typeface="Wingdings" pitchFamily="2" charset="2"/>
              <a:buChar char="ü"/>
              <a:defRPr/>
            </a:pPr>
            <a:r>
              <a:rPr lang="en-US" sz="2000" b="1" dirty="0">
                <a:solidFill>
                  <a:srgbClr val="002060"/>
                </a:solidFill>
                <a:latin typeface="+mn-lt"/>
              </a:rPr>
              <a:t>Provided to external resource organizations as patient referral guides</a:t>
            </a:r>
          </a:p>
          <a:p>
            <a:pPr marL="342900" indent="-342900" eaLnBrk="1" hangingPunct="1">
              <a:spcBef>
                <a:spcPts val="1200"/>
              </a:spcBef>
              <a:spcAft>
                <a:spcPts val="1200"/>
              </a:spcAft>
              <a:buClr>
                <a:srgbClr val="FFC000"/>
              </a:buClr>
              <a:buSzPct val="150000"/>
              <a:buFont typeface="Wingdings" pitchFamily="2" charset="2"/>
              <a:buChar char="ü"/>
              <a:defRPr/>
            </a:pPr>
            <a:r>
              <a:rPr lang="en-US" sz="2000" b="1" dirty="0">
                <a:solidFill>
                  <a:srgbClr val="002060"/>
                </a:solidFill>
                <a:latin typeface="+mn-lt"/>
              </a:rPr>
              <a:t>Posted on PAF social media sites</a:t>
            </a:r>
          </a:p>
        </p:txBody>
      </p:sp>
      <p:pic>
        <p:nvPicPr>
          <p:cNvPr id="2355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9" t="15111" r="61667" b="72444"/>
          <a:stretch>
            <a:fillRect/>
          </a:stretch>
        </p:blipFill>
        <p:spPr bwMode="auto">
          <a:xfrm>
            <a:off x="0" y="0"/>
            <a:ext cx="2590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518858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Rectangle 5"/>
          <p:cNvSpPr>
            <a:spLocks noChangeArrowheads="1"/>
          </p:cNvSpPr>
          <p:nvPr/>
        </p:nvSpPr>
        <p:spPr bwMode="auto">
          <a:xfrm>
            <a:off x="457200" y="4343400"/>
            <a:ext cx="822960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Aft>
                <a:spcPts val="1200"/>
              </a:spcAft>
              <a:buClr>
                <a:srgbClr val="FFC000"/>
              </a:buClr>
              <a:buSzPct val="125000"/>
              <a:buFont typeface="Wingdings" pitchFamily="2" charset="2"/>
              <a:buChar char="ü"/>
              <a:defRPr/>
            </a:pPr>
            <a:r>
              <a:rPr lang="en-US" dirty="0">
                <a:latin typeface="Calibri" pitchFamily="34" charset="0"/>
              </a:rPr>
              <a:t>A live Medical Intake Specialist will be dedicated to patients during business hours</a:t>
            </a:r>
          </a:p>
          <a:p>
            <a:pPr eaLnBrk="1" hangingPunct="1">
              <a:spcAft>
                <a:spcPts val="1200"/>
              </a:spcAft>
              <a:buClr>
                <a:srgbClr val="FFC000"/>
              </a:buClr>
              <a:buSzPct val="125000"/>
              <a:buFont typeface="Wingdings" pitchFamily="2" charset="2"/>
              <a:buChar char="ü"/>
              <a:defRPr/>
            </a:pPr>
            <a:r>
              <a:rPr lang="en-US" dirty="0">
                <a:latin typeface="Calibri" pitchFamily="34" charset="0"/>
              </a:rPr>
              <a:t>Patients will be assigned and connected to case manager within 48 to 72 hours</a:t>
            </a:r>
          </a:p>
          <a:p>
            <a:pPr eaLnBrk="1" hangingPunct="1">
              <a:spcAft>
                <a:spcPts val="1200"/>
              </a:spcAft>
              <a:buClr>
                <a:srgbClr val="FFC000"/>
              </a:buClr>
              <a:buSzPct val="125000"/>
              <a:buFont typeface="Wingdings" pitchFamily="2" charset="2"/>
              <a:buChar char="ü"/>
              <a:defRPr/>
            </a:pPr>
            <a:r>
              <a:rPr lang="en-US" dirty="0">
                <a:latin typeface="Calibri" pitchFamily="34" charset="0"/>
              </a:rPr>
              <a:t>PAF case manager begins working case to resolve issue</a:t>
            </a:r>
          </a:p>
          <a:p>
            <a:pPr eaLnBrk="1" hangingPunct="1">
              <a:spcAft>
                <a:spcPts val="1200"/>
              </a:spcAft>
              <a:buClr>
                <a:srgbClr val="FFC000"/>
              </a:buClr>
              <a:buSzPct val="125000"/>
              <a:buFont typeface="Wingdings" pitchFamily="2" charset="2"/>
              <a:buChar char="ü"/>
              <a:defRPr/>
            </a:pPr>
            <a:r>
              <a:rPr lang="en-US" dirty="0">
                <a:latin typeface="Calibri" pitchFamily="34" charset="0"/>
              </a:rPr>
              <a:t>Case Manager works case to resolution</a:t>
            </a:r>
          </a:p>
          <a:p>
            <a:pPr marL="231775" indent="-231775" eaLnBrk="1" hangingPunct="1">
              <a:buClr>
                <a:srgbClr val="FFC000"/>
              </a:buClr>
              <a:buSzPct val="125000"/>
              <a:defRPr/>
            </a:pPr>
            <a:endParaRPr lang="en-US" dirty="0">
              <a:latin typeface="Calibri" pitchFamily="34" charset="0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381000" y="228600"/>
          <a:ext cx="84582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4580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9" t="15111" r="61667" b="72444"/>
          <a:stretch>
            <a:fillRect/>
          </a:stretch>
        </p:blipFill>
        <p:spPr bwMode="auto">
          <a:xfrm>
            <a:off x="0" y="0"/>
            <a:ext cx="2667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79323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initial patient visit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385048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Welcome patient to the practice</a:t>
            </a:r>
          </a:p>
          <a:p>
            <a:pPr lvl="1"/>
            <a:r>
              <a:rPr lang="en-US" dirty="0" smtClean="0"/>
              <a:t>Philosophy</a:t>
            </a:r>
          </a:p>
          <a:p>
            <a:pPr lvl="1"/>
            <a:r>
              <a:rPr lang="en-US" sz="2800" dirty="0"/>
              <a:t>Pledge commitment to help secure access to </a:t>
            </a:r>
            <a:r>
              <a:rPr lang="en-US" sz="2800" dirty="0" smtClean="0"/>
              <a:t>medication</a:t>
            </a:r>
            <a:endParaRPr lang="en-US" dirty="0" smtClean="0"/>
          </a:p>
          <a:p>
            <a:r>
              <a:rPr lang="en-US" dirty="0" smtClean="0"/>
              <a:t>Thorough </a:t>
            </a:r>
            <a:r>
              <a:rPr lang="en-US" dirty="0"/>
              <a:t>history and physical exam</a:t>
            </a:r>
          </a:p>
          <a:p>
            <a:r>
              <a:rPr lang="en-US" dirty="0" smtClean="0"/>
              <a:t>Provide HCV education</a:t>
            </a:r>
          </a:p>
          <a:p>
            <a:pPr lvl="1"/>
            <a:r>
              <a:rPr lang="en-US" dirty="0" smtClean="0"/>
              <a:t>Natural history, disease transmission, treatment</a:t>
            </a:r>
          </a:p>
          <a:p>
            <a:pPr lvl="1"/>
            <a:r>
              <a:rPr lang="en-US" dirty="0" smtClean="0"/>
              <a:t>Harm reduction counseling, possibility of reinfection</a:t>
            </a:r>
          </a:p>
          <a:p>
            <a:r>
              <a:rPr lang="en-US" dirty="0" smtClean="0"/>
              <a:t>Discuss restrictions, the prior authorization process and set timeline/ expectations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7118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228600" y="3048000"/>
            <a:ext cx="9982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28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         </a:t>
            </a:r>
            <a:endParaRPr lang="en-US" sz="1400" kern="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5603" name="TextBox 7"/>
          <p:cNvSpPr txBox="1">
            <a:spLocks noChangeArrowheads="1"/>
          </p:cNvSpPr>
          <p:nvPr/>
        </p:nvSpPr>
        <p:spPr bwMode="auto">
          <a:xfrm>
            <a:off x="1981200" y="3200400"/>
            <a:ext cx="3200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		                   </a:t>
            </a: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3048000"/>
            <a:ext cx="9982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28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         </a:t>
            </a:r>
            <a:endParaRPr lang="en-US" sz="1400" kern="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4" name="Title 1"/>
          <p:cNvSpPr txBox="1">
            <a:spLocks noGrp="1"/>
          </p:cNvSpPr>
          <p:nvPr>
            <p:ph type="ctrTitle"/>
          </p:nvPr>
        </p:nvSpPr>
        <p:spPr>
          <a:xfrm>
            <a:off x="1066800" y="2667000"/>
            <a:ext cx="7772400" cy="1470025"/>
          </a:xfrm>
        </p:spPr>
        <p:txBody>
          <a:bodyPr anchor="ctr">
            <a:normAutofit fontScale="90000"/>
          </a:bodyPr>
          <a:lstStyle/>
          <a:p>
            <a:pPr algn="ctr"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Patient Advocate Foundation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4000" i="1" dirty="0" smtClean="0">
                <a:solidFill>
                  <a:schemeClr val="tx1"/>
                </a:solidFill>
              </a:rPr>
              <a:t>Co-Pay Relief Program</a:t>
            </a:r>
            <a:endParaRPr lang="en-US" i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00017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52400" y="152400"/>
            <a:ext cx="35814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8" name="TextBox 37"/>
          <p:cNvSpPr txBox="1"/>
          <p:nvPr/>
        </p:nvSpPr>
        <p:spPr bwMode="auto">
          <a:xfrm>
            <a:off x="240005" y="2057400"/>
            <a:ext cx="8810040" cy="2369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PAF’s Co-Pay Relief program will complete </a:t>
            </a:r>
            <a:r>
              <a:rPr lang="en-US" sz="3600" b="1" dirty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11 years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of service in April 2015</a:t>
            </a:r>
          </a:p>
          <a:p>
            <a:pPr algn="ctr" eaLnBrk="1" hangingPunct="1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CPR has served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3600" b="1" dirty="0">
                <a:solidFill>
                  <a:srgbClr val="E29700"/>
                </a:solidFill>
                <a:latin typeface="Calibri" pitchFamily="34" charset="0"/>
                <a:cs typeface="Arial" pitchFamily="34" charset="0"/>
              </a:rPr>
              <a:t>132,964 patients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between 2004 and 2014</a:t>
            </a:r>
          </a:p>
          <a:p>
            <a:pPr algn="ctr" eaLnBrk="1" hangingPunct="1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CPR has allocated more than </a:t>
            </a:r>
            <a:r>
              <a:rPr lang="en-US" sz="3600" b="1" dirty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$232 Million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in patient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assistance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27652" name="Picture 15" descr="CPR_Logo_withTagline_CMYK_2014-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"/>
            <a:ext cx="48768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873411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3657600" y="182563"/>
            <a:ext cx="5029200" cy="9144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dirty="0" smtClean="0">
                <a:solidFill>
                  <a:srgbClr val="002060"/>
                </a:solidFill>
              </a:rPr>
              <a:t>Key Program Elements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29699" name="Picture 15" descr="CPR_Logo_withTagline_CMYK_2014-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7000"/>
            <a:ext cx="32004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Diagram 5"/>
          <p:cNvGraphicFramePr/>
          <p:nvPr/>
        </p:nvGraphicFramePr>
        <p:xfrm>
          <a:off x="685800" y="14478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4853523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8686800" cy="4724400"/>
          </a:xfrm>
        </p:spPr>
        <p:txBody>
          <a:bodyPr/>
          <a:lstStyle/>
          <a:p>
            <a:pPr marL="231775" indent="-231775">
              <a:spcBef>
                <a:spcPts val="600"/>
              </a:spcBef>
              <a:spcAft>
                <a:spcPts val="300"/>
              </a:spcAft>
            </a:pPr>
            <a:r>
              <a:rPr lang="en-US" altLang="en-US" sz="1800" b="1" smtClean="0"/>
              <a:t>Patient Approval and Award Management</a:t>
            </a:r>
          </a:p>
          <a:p>
            <a:pPr marL="460375" lvl="1">
              <a:spcBef>
                <a:spcPts val="600"/>
              </a:spcBef>
              <a:spcAft>
                <a:spcPts val="300"/>
              </a:spcAft>
            </a:pPr>
            <a:r>
              <a:rPr lang="en-US" altLang="en-US" sz="1800" smtClean="0"/>
              <a:t>Patient’s reported qualifications reviewed and award decision delivered immediately </a:t>
            </a:r>
          </a:p>
          <a:p>
            <a:pPr marL="460375" lvl="1">
              <a:spcBef>
                <a:spcPts val="600"/>
              </a:spcBef>
              <a:spcAft>
                <a:spcPts val="300"/>
              </a:spcAft>
            </a:pPr>
            <a:r>
              <a:rPr lang="en-US" altLang="en-US" sz="1800" smtClean="0"/>
              <a:t>Approved patient’s full award available at moment of approval decision</a:t>
            </a:r>
          </a:p>
          <a:p>
            <a:pPr marL="460375" lvl="1">
              <a:spcBef>
                <a:spcPts val="600"/>
              </a:spcBef>
              <a:spcAft>
                <a:spcPts val="300"/>
              </a:spcAft>
            </a:pPr>
            <a:r>
              <a:rPr lang="en-US" altLang="en-US" sz="1800" smtClean="0"/>
              <a:t>Diagnosis is verified with physician by PAF</a:t>
            </a:r>
          </a:p>
          <a:p>
            <a:pPr marL="460375" lvl="1">
              <a:spcBef>
                <a:spcPts val="600"/>
              </a:spcBef>
              <a:spcAft>
                <a:spcPts val="300"/>
              </a:spcAft>
            </a:pPr>
            <a:r>
              <a:rPr lang="en-US" altLang="en-US" sz="1800" smtClean="0"/>
              <a:t>Award is for a rolling 12 month period from the date of approval</a:t>
            </a:r>
          </a:p>
          <a:p>
            <a:pPr marL="460375" lvl="1">
              <a:spcBef>
                <a:spcPts val="600"/>
              </a:spcBef>
              <a:spcAft>
                <a:spcPts val="300"/>
              </a:spcAft>
            </a:pPr>
            <a:r>
              <a:rPr lang="en-US" altLang="en-US" sz="1800" smtClean="0"/>
              <a:t>Look back period of 6 months and 2 month grace period at end of award</a:t>
            </a:r>
          </a:p>
          <a:p>
            <a:pPr marL="460375" lvl="1">
              <a:spcBef>
                <a:spcPts val="600"/>
              </a:spcBef>
              <a:spcAft>
                <a:spcPts val="300"/>
              </a:spcAft>
            </a:pPr>
            <a:r>
              <a:rPr lang="en-US" altLang="en-US" sz="1800" smtClean="0"/>
              <a:t>120 day utilization requirement</a:t>
            </a:r>
          </a:p>
          <a:p>
            <a:pPr marL="231775" indent="-231775">
              <a:spcBef>
                <a:spcPts val="600"/>
              </a:spcBef>
              <a:spcAft>
                <a:spcPts val="300"/>
              </a:spcAft>
            </a:pPr>
            <a:r>
              <a:rPr lang="en-US" altLang="en-US" sz="1800" b="1" smtClean="0"/>
              <a:t>Patient Expenditure Management</a:t>
            </a:r>
          </a:p>
          <a:p>
            <a:pPr marL="460375" lvl="1">
              <a:spcBef>
                <a:spcPts val="600"/>
              </a:spcBef>
              <a:spcAft>
                <a:spcPts val="300"/>
              </a:spcAft>
            </a:pPr>
            <a:r>
              <a:rPr lang="en-US" altLang="en-US" sz="1800" smtClean="0"/>
              <a:t>Claims processed continually with payment going out within 24-48 hours </a:t>
            </a:r>
          </a:p>
          <a:p>
            <a:pPr marL="460375" lvl="1">
              <a:spcBef>
                <a:spcPts val="600"/>
              </a:spcBef>
              <a:spcAft>
                <a:spcPts val="300"/>
              </a:spcAft>
            </a:pPr>
            <a:r>
              <a:rPr lang="en-US" altLang="en-US" sz="1800" smtClean="0"/>
              <a:t>Claims paid via EFT or Check</a:t>
            </a:r>
          </a:p>
          <a:p>
            <a:pPr marL="460375" lvl="1">
              <a:spcBef>
                <a:spcPts val="600"/>
              </a:spcBef>
              <a:spcAft>
                <a:spcPts val="300"/>
              </a:spcAft>
            </a:pPr>
            <a:r>
              <a:rPr lang="en-US" altLang="en-US" sz="1800" smtClean="0"/>
              <a:t>Approximately 90% of all claims paid directly to a pharmacy or provider</a:t>
            </a:r>
            <a:endParaRPr lang="en-US" altLang="en-US" sz="1800" b="1" smtClean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3657600" y="182563"/>
            <a:ext cx="5029200" cy="9144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dirty="0" smtClean="0">
                <a:solidFill>
                  <a:srgbClr val="002060"/>
                </a:solidFill>
              </a:rPr>
              <a:t>Key Program Elements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31748" name="Picture 15" descr="CPR_Logo_withTagline_CMYK_2014-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7000"/>
            <a:ext cx="32004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09748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CPR_Logo_withTagline_CMYK_2014-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23622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3657600" y="182563"/>
            <a:ext cx="5029200" cy="9144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dirty="0" smtClean="0">
                <a:solidFill>
                  <a:srgbClr val="002060"/>
                </a:solidFill>
              </a:rPr>
              <a:t>Available Disease Funds</a:t>
            </a:r>
            <a:endParaRPr lang="en-US" sz="3200" dirty="0">
              <a:solidFill>
                <a:srgbClr val="002060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81000" y="1066800"/>
          <a:ext cx="8534400" cy="5287963"/>
        </p:xfrm>
        <a:graphic>
          <a:graphicData uri="http://schemas.openxmlformats.org/drawingml/2006/table">
            <a:tbl>
              <a:tblPr/>
              <a:tblGrid>
                <a:gridCol w="4168475"/>
                <a:gridCol w="4365925"/>
              </a:tblGrid>
              <a:tr h="27831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Disease Fund</a:t>
                      </a:r>
                    </a:p>
                  </a:txBody>
                  <a:tcPr marL="4016" marR="4016" marT="401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Annual Award Cap </a:t>
                      </a:r>
                    </a:p>
                  </a:txBody>
                  <a:tcPr marL="4016" marR="4016" marT="401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7831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Breast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Cancer </a:t>
                      </a:r>
                    </a:p>
                  </a:txBody>
                  <a:tcPr marL="4016" marR="4016" marT="401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$5,000 </a:t>
                      </a:r>
                    </a:p>
                  </a:txBody>
                  <a:tcPr marL="4016" marR="4016" marT="401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7831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Cervical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Cancer </a:t>
                      </a:r>
                    </a:p>
                  </a:txBody>
                  <a:tcPr marL="4016" marR="4016" marT="401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$4,000 </a:t>
                      </a:r>
                    </a:p>
                  </a:txBody>
                  <a:tcPr marL="4016" marR="4016" marT="401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7831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Chronic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Pain</a:t>
                      </a:r>
                    </a:p>
                  </a:txBody>
                  <a:tcPr marL="4016" marR="4016" marT="401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$1,500 </a:t>
                      </a:r>
                    </a:p>
                  </a:txBody>
                  <a:tcPr marL="4016" marR="4016" marT="401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7831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Cutaneous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T-Cell Lymphoma </a:t>
                      </a:r>
                    </a:p>
                  </a:txBody>
                  <a:tcPr marL="4016" marR="4016" marT="401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$4,000 </a:t>
                      </a:r>
                    </a:p>
                  </a:txBody>
                  <a:tcPr marL="4016" marR="4016" marT="401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7831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Electrolyte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Imbalance </a:t>
                      </a:r>
                    </a:p>
                  </a:txBody>
                  <a:tcPr marL="4016" marR="4016" marT="401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$1,500 </a:t>
                      </a:r>
                    </a:p>
                  </a:txBody>
                  <a:tcPr marL="4016" marR="4016" marT="401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7831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Hepatitis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4016" marR="4016" marT="401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$4,000 </a:t>
                      </a:r>
                    </a:p>
                  </a:txBody>
                  <a:tcPr marL="4016" marR="4016" marT="401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7831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Hepatitis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 </a:t>
                      </a:r>
                    </a:p>
                  </a:txBody>
                  <a:tcPr marL="4016" marR="4016" marT="401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$10,000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16" marR="4016" marT="401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7831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Lipodystrophy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16" marR="4016" marT="401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$7,500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16" marR="4016" marT="401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7831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Metastatic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Colorectal Cancer</a:t>
                      </a:r>
                    </a:p>
                  </a:txBody>
                  <a:tcPr marL="4016" marR="4016" marT="401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$6,500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16" marR="4016" marT="401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7831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Metastatic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Gastric Cancer  </a:t>
                      </a:r>
                    </a:p>
                  </a:txBody>
                  <a:tcPr marL="4016" marR="4016" marT="401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$4,500  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16" marR="4016" marT="401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7831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Metastatic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Prostate Cancer</a:t>
                      </a:r>
                    </a:p>
                  </a:txBody>
                  <a:tcPr marL="4016" marR="4016" marT="401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$7,500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16" marR="4016" marT="401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7831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Multiple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Myeloma </a:t>
                      </a:r>
                    </a:p>
                  </a:txBody>
                  <a:tcPr marL="4016" marR="4016" marT="401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$10,000 </a:t>
                      </a:r>
                    </a:p>
                  </a:txBody>
                  <a:tcPr marL="4016" marR="4016" marT="401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7831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Myelodysplastic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Syndrome (MDS) </a:t>
                      </a:r>
                    </a:p>
                  </a:txBody>
                  <a:tcPr marL="4016" marR="4016" marT="401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$7,500 </a:t>
                      </a:r>
                    </a:p>
                  </a:txBody>
                  <a:tcPr marL="4016" marR="4016" marT="401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7831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Non-Muscle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Invasive Bladder Cancer </a:t>
                      </a:r>
                    </a:p>
                  </a:txBody>
                  <a:tcPr marL="4016" marR="4016" marT="401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$3,500 </a:t>
                      </a:r>
                    </a:p>
                  </a:txBody>
                  <a:tcPr marL="4016" marR="4016" marT="401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7831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Non-Small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Cell Lung Cancers </a:t>
                      </a:r>
                    </a:p>
                  </a:txBody>
                  <a:tcPr marL="4016" marR="4016" marT="401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$5,000 </a:t>
                      </a:r>
                    </a:p>
                  </a:txBody>
                  <a:tcPr marL="4016" marR="4016" marT="401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7831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Osteoporosis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16" marR="4016" marT="401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$3,000 </a:t>
                      </a:r>
                    </a:p>
                  </a:txBody>
                  <a:tcPr marL="4016" marR="4016" marT="401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7831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Ovarian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Cancer </a:t>
                      </a:r>
                    </a:p>
                  </a:txBody>
                  <a:tcPr marL="4016" marR="4016" marT="401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$6,500 </a:t>
                      </a:r>
                    </a:p>
                  </a:txBody>
                  <a:tcPr marL="4016" marR="4016" marT="401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7831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Renal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Cell Carcinoma </a:t>
                      </a:r>
                    </a:p>
                  </a:txBody>
                  <a:tcPr marL="4016" marR="4016" marT="401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$4,000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16" marR="4016" marT="401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008787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 descr="Patient Advocate Foundation - Mozilla Firefox_2013-02-21_13-57-1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00200"/>
            <a:ext cx="36099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38544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6" t="5275" r="3502" b="1538"/>
          <a:stretch>
            <a:fillRect/>
          </a:stretch>
        </p:blipFill>
        <p:spPr bwMode="auto">
          <a:xfrm>
            <a:off x="457200" y="2362200"/>
            <a:ext cx="19589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traight Arrow Connector 22"/>
          <p:cNvCxnSpPr>
            <a:cxnSpLocks noChangeShapeType="1"/>
          </p:cNvCxnSpPr>
          <p:nvPr/>
        </p:nvCxnSpPr>
        <p:spPr bwMode="auto">
          <a:xfrm>
            <a:off x="228600" y="2057400"/>
            <a:ext cx="685800" cy="14478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536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438400"/>
            <a:ext cx="3733800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TextBox 8"/>
          <p:cNvSpPr txBox="1">
            <a:spLocks noChangeArrowheads="1"/>
          </p:cNvSpPr>
          <p:nvPr/>
        </p:nvSpPr>
        <p:spPr bwMode="auto">
          <a:xfrm>
            <a:off x="3581400" y="5691188"/>
            <a:ext cx="58674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i="1" u="sng">
                <a:solidFill>
                  <a:srgbClr val="0454AC"/>
                </a:solidFill>
                <a:latin typeface="Times New Roman" panose="02020603050405020304" pitchFamily="18" charset="0"/>
              </a:rPr>
              <a:t>www.patientadvocate.org/uninsured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i="1" u="sng">
                <a:solidFill>
                  <a:srgbClr val="0454AC"/>
                </a:solidFill>
                <a:latin typeface="Times New Roman" panose="02020603050405020304" pitchFamily="18" charset="0"/>
              </a:rPr>
              <a:t>www.patientadvocate.org/underinsured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i="1" u="sng">
                <a:solidFill>
                  <a:srgbClr val="0454AC"/>
                </a:solidFill>
                <a:latin typeface="Times New Roman" panose="02020603050405020304" pitchFamily="18" charset="0"/>
              </a:rPr>
              <a:t>www.patientadvocate.org/financial </a:t>
            </a:r>
          </a:p>
        </p:txBody>
      </p:sp>
      <p:sp>
        <p:nvSpPr>
          <p:cNvPr id="9" name="Title 2"/>
          <p:cNvSpPr txBox="1">
            <a:spLocks noChangeAspect="1"/>
          </p:cNvSpPr>
          <p:nvPr/>
        </p:nvSpPr>
        <p:spPr>
          <a:xfrm>
            <a:off x="3810000" y="334963"/>
            <a:ext cx="5029200" cy="914400"/>
          </a:xfrm>
          <a:prstGeom prst="rect">
            <a:avLst/>
          </a:prstGeom>
        </p:spPr>
        <p:txBody>
          <a:bodyPr anchor="ctr"/>
          <a:lstStyle/>
          <a:p>
            <a:pPr algn="r">
              <a:defRPr/>
            </a:pPr>
            <a:r>
              <a:rPr lang="en-US" sz="3200" b="1" dirty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National Resource Directories</a:t>
            </a:r>
          </a:p>
        </p:txBody>
      </p:sp>
      <p:pic>
        <p:nvPicPr>
          <p:cNvPr id="35849" name="Picture 11" descr="PAFLogoFinal_4C JPEG.JPG"/>
          <p:cNvPicPr preferRelativeResize="0"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32" b="23930"/>
          <a:stretch>
            <a:fillRect/>
          </a:stretch>
        </p:blipFill>
        <p:spPr bwMode="auto">
          <a:xfrm>
            <a:off x="228600" y="228600"/>
            <a:ext cx="3657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10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57600" y="182563"/>
            <a:ext cx="5029200" cy="9144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dirty="0" smtClean="0">
                <a:solidFill>
                  <a:srgbClr val="002060"/>
                </a:solidFill>
              </a:rPr>
              <a:t>Patient Education &amp; Outreach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534400" cy="12954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 3" panose="05040102010807070707" pitchFamily="18" charset="2"/>
              <a:buNone/>
            </a:pPr>
            <a:r>
              <a:rPr lang="en-US" altLang="en-US" sz="2000" b="1" smtClean="0"/>
              <a:t>PAF has produced 28 publications and brochures on multiple health-related topics. Available in English and Spanish and can be downloaded at </a:t>
            </a:r>
            <a:r>
              <a:rPr lang="en-US" altLang="en-US" sz="2000" b="1" u="sng" smtClean="0">
                <a:hlinkClick r:id="rId2"/>
              </a:rPr>
              <a:t>www.patientadvocate.org</a:t>
            </a:r>
            <a:endParaRPr lang="en-US" altLang="en-US" sz="2000" b="1" smtClean="0"/>
          </a:p>
        </p:txBody>
      </p:sp>
      <p:pic>
        <p:nvPicPr>
          <p:cNvPr id="37892" name="Picture 11" descr="PAFLogoFinal_4C JPEG.JPG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32" b="23930"/>
          <a:stretch>
            <a:fillRect/>
          </a:stretch>
        </p:blipFill>
        <p:spPr bwMode="auto">
          <a:xfrm>
            <a:off x="228600" y="228600"/>
            <a:ext cx="3657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893" name="Group 18"/>
          <p:cNvGrpSpPr>
            <a:grpSpLocks/>
          </p:cNvGrpSpPr>
          <p:nvPr/>
        </p:nvGrpSpPr>
        <p:grpSpPr bwMode="auto">
          <a:xfrm>
            <a:off x="50800" y="2759075"/>
            <a:ext cx="2921000" cy="3184525"/>
            <a:chOff x="51520" y="2759352"/>
            <a:chExt cx="3486247" cy="3451839"/>
          </a:xfrm>
        </p:grpSpPr>
        <p:pic>
          <p:nvPicPr>
            <p:cNvPr id="5" name="Picture 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21364117">
              <a:off x="51520" y="2867760"/>
              <a:ext cx="1447550" cy="155212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301982">
              <a:off x="64783" y="4326962"/>
              <a:ext cx="1447550" cy="154179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455680">
              <a:off x="1338022" y="2759352"/>
              <a:ext cx="1525232" cy="190487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21386572">
              <a:off x="1428967" y="4306313"/>
              <a:ext cx="1316816" cy="190487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21094680">
              <a:off x="2575260" y="3488953"/>
              <a:ext cx="962507" cy="194617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grpSp>
        <p:nvGrpSpPr>
          <p:cNvPr id="37894" name="Group 16"/>
          <p:cNvGrpSpPr>
            <a:grpSpLocks noChangeAspect="1"/>
          </p:cNvGrpSpPr>
          <p:nvPr/>
        </p:nvGrpSpPr>
        <p:grpSpPr bwMode="auto">
          <a:xfrm>
            <a:off x="5181600" y="3124200"/>
            <a:ext cx="3411538" cy="2603500"/>
            <a:chOff x="2502206" y="2438400"/>
            <a:chExt cx="4062181" cy="3100029"/>
          </a:xfrm>
        </p:grpSpPr>
        <p:pic>
          <p:nvPicPr>
            <p:cNvPr id="37898" name="Picture 1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60000">
              <a:off x="5497587" y="2923895"/>
              <a:ext cx="1066800" cy="2614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899" name="Picture 1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00000">
              <a:off x="4831065" y="2615626"/>
              <a:ext cx="1047584" cy="2590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00" name="Picture 16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00000">
              <a:off x="4038600" y="2438400"/>
              <a:ext cx="1051889" cy="255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01" name="Picture 14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2438400"/>
              <a:ext cx="1143000" cy="256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02" name="Picture 15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600000">
              <a:off x="2502206" y="2518602"/>
              <a:ext cx="1150392" cy="259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7895" name="Picture 1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743200"/>
            <a:ext cx="154781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343400"/>
            <a:ext cx="1524000" cy="219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7" name="Footer Placeholder 5"/>
          <p:cNvSpPr>
            <a:spLocks noGrp="1"/>
          </p:cNvSpPr>
          <p:nvPr>
            <p:ph type="ftr" sz="quarter" idx="4294967295"/>
          </p:nvPr>
        </p:nvSpPr>
        <p:spPr bwMode="auto">
          <a:xfrm>
            <a:off x="5943600" y="6477000"/>
            <a:ext cx="3001963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Times New Roman" panose="02020603050405020304" pitchFamily="18" charset="0"/>
              </a:rPr>
              <a:t>Patient Advocate Foundation - Confidential</a:t>
            </a:r>
          </a:p>
        </p:txBody>
      </p:sp>
    </p:spTree>
    <p:extLst>
      <p:ext uri="{BB962C8B-B14F-4D97-AF65-F5344CB8AC3E}">
        <p14:creationId xmlns:p14="http://schemas.microsoft.com/office/powerpoint/2010/main" val="19288773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5715000" y="4953000"/>
            <a:ext cx="3267075" cy="3048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/>
              <a:t>Patient:  </a:t>
            </a:r>
            <a:r>
              <a:rPr lang="en-US" sz="1600" b="0" dirty="0" smtClean="0"/>
              <a:t> </a:t>
            </a:r>
            <a:r>
              <a:rPr lang="en-US" sz="1600" dirty="0" smtClean="0"/>
              <a:t>PAF/78501-14	</a:t>
            </a:r>
          </a:p>
        </p:txBody>
      </p:sp>
      <p:sp>
        <p:nvSpPr>
          <p:cNvPr id="38915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5562600" y="152400"/>
            <a:ext cx="3581400" cy="1447800"/>
          </a:xfrm>
        </p:spPr>
        <p:txBody>
          <a:bodyPr/>
          <a:lstStyle/>
          <a:p>
            <a:pPr algn="ctr" eaLnBrk="1" hangingPunct="1"/>
            <a:r>
              <a:rPr lang="en-US" altLang="en-US" sz="2400" smtClean="0">
                <a:solidFill>
                  <a:schemeClr val="tx2"/>
                </a:solidFill>
                <a:latin typeface="Calibri" panose="020F0502020204030204" pitchFamily="34" charset="0"/>
              </a:rPr>
              <a:t>What Does PAF Do &amp; How Do We Help?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152400" y="304800"/>
            <a:ext cx="5105400" cy="5486400"/>
          </a:xfrm>
        </p:spPr>
        <p:txBody>
          <a:bodyPr rtlCol="0">
            <a:normAutofit fontScale="70000" lnSpcReduction="20000"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None/>
              <a:defRPr/>
            </a:pPr>
            <a:r>
              <a:rPr lang="en-US" sz="3000" b="1" u="sng" cap="small" dirty="0" smtClean="0">
                <a:latin typeface="+mn-lt"/>
              </a:rPr>
              <a:t>CASE EXAMPLE</a:t>
            </a:r>
            <a:r>
              <a:rPr lang="en-US" sz="1560" b="1" cap="small" dirty="0" smtClean="0">
                <a:latin typeface="+mn-lt"/>
              </a:rPr>
              <a:t/>
            </a:r>
            <a:br>
              <a:rPr lang="en-US" sz="1560" b="1" cap="small" dirty="0" smtClean="0">
                <a:latin typeface="+mn-lt"/>
              </a:rPr>
            </a:br>
            <a:endParaRPr lang="en-US" sz="600" b="1" cap="small" dirty="0" smtClean="0">
              <a:latin typeface="+mn-lt"/>
            </a:endParaRPr>
          </a:p>
          <a:p>
            <a:pPr algn="ctr" eaLnBrk="1" fontAlgn="auto" hangingPunct="1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900" b="1" dirty="0" smtClean="0">
                <a:latin typeface="+mn-lt"/>
              </a:rPr>
              <a:t>53 y/o Male Diagnosed with Hepatitis C</a:t>
            </a:r>
          </a:p>
          <a:p>
            <a:pPr marL="228600" indent="-228600" eaLnBrk="1" fontAlgn="auto" hangingPunct="1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chemeClr val="bg1"/>
              </a:buClr>
              <a:buSzPct val="125000"/>
              <a:buFont typeface="Arial" pitchFamily="34" charset="0"/>
              <a:buChar char="•"/>
              <a:defRPr/>
            </a:pPr>
            <a:r>
              <a:rPr lang="en-US" sz="2200" b="1" dirty="0" smtClean="0">
                <a:latin typeface="+mn-lt"/>
              </a:rPr>
              <a:t>Insurance company denied request for </a:t>
            </a:r>
            <a:r>
              <a:rPr lang="en-US" sz="2200" b="1" dirty="0" err="1" smtClean="0">
                <a:latin typeface="+mn-lt"/>
              </a:rPr>
              <a:t>Harvoni</a:t>
            </a:r>
            <a:r>
              <a:rPr lang="en-US" sz="2200" b="1" dirty="0" smtClean="0">
                <a:latin typeface="+mn-lt"/>
              </a:rPr>
              <a:t>, stating he did not meet the medical criteria for the prescribed therapy</a:t>
            </a:r>
          </a:p>
          <a:p>
            <a:pPr marL="228600" indent="-228600" eaLnBrk="1" fontAlgn="auto" hangingPunct="1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chemeClr val="bg1"/>
              </a:buClr>
              <a:buSzPct val="125000"/>
              <a:buFont typeface="Arial" pitchFamily="34" charset="0"/>
              <a:buChar char="•"/>
              <a:defRPr/>
            </a:pPr>
            <a:r>
              <a:rPr lang="en-US" sz="2200" b="1" dirty="0" smtClean="0">
                <a:latin typeface="+mn-lt"/>
              </a:rPr>
              <a:t>The PAF Case Manager obtained medical documentation from the provider and submitted insurance appeal on behalf of the patient. </a:t>
            </a:r>
          </a:p>
          <a:p>
            <a:pPr marL="228600" indent="-228600" eaLnBrk="1" fontAlgn="auto" hangingPunct="1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chemeClr val="bg1"/>
              </a:buClr>
              <a:buSzPct val="125000"/>
              <a:buFont typeface="Arial" pitchFamily="34" charset="0"/>
              <a:buChar char="•"/>
              <a:defRPr/>
            </a:pPr>
            <a:r>
              <a:rPr lang="en-US" sz="2200" b="1" dirty="0" smtClean="0">
                <a:latin typeface="+mn-lt"/>
              </a:rPr>
              <a:t>Insurance denial was overturned and the patient was approved for a 12 week treatment course of </a:t>
            </a:r>
            <a:r>
              <a:rPr lang="en-US" sz="2200" b="1" dirty="0" err="1" smtClean="0">
                <a:latin typeface="+mn-lt"/>
              </a:rPr>
              <a:t>Harvoni</a:t>
            </a:r>
            <a:r>
              <a:rPr lang="en-US" sz="2200" b="1" dirty="0" smtClean="0">
                <a:latin typeface="+mn-lt"/>
              </a:rPr>
              <a:t>. </a:t>
            </a:r>
          </a:p>
          <a:p>
            <a:pPr marL="228600" indent="-228600" eaLnBrk="1" fontAlgn="auto" hangingPunct="1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chemeClr val="bg1"/>
              </a:buClr>
              <a:buSzPct val="125000"/>
              <a:buFont typeface="Arial" pitchFamily="34" charset="0"/>
              <a:buChar char="•"/>
              <a:defRPr/>
            </a:pPr>
            <a:r>
              <a:rPr lang="en-US" sz="2200" b="1" dirty="0" smtClean="0">
                <a:latin typeface="+mn-lt"/>
              </a:rPr>
              <a:t>PAF Case Manager was able to continue to assist the patient, gaining approval for co-pay assistance to help with the high co-pay cost associated with the therapy. </a:t>
            </a:r>
            <a:endParaRPr lang="en-US" sz="2200" dirty="0">
              <a:latin typeface="+mn-lt"/>
            </a:endParaRPr>
          </a:p>
        </p:txBody>
      </p:sp>
      <p:pic>
        <p:nvPicPr>
          <p:cNvPr id="3891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6"/>
          <a:stretch>
            <a:fillRect/>
          </a:stretch>
        </p:blipFill>
        <p:spPr bwMode="auto">
          <a:xfrm>
            <a:off x="5791200" y="1600200"/>
            <a:ext cx="3108325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245347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5562600" y="152400"/>
            <a:ext cx="3581400" cy="685800"/>
          </a:xfrm>
        </p:spPr>
        <p:txBody>
          <a:bodyPr rtlCol="0">
            <a:normAutofit fontScale="70000" lnSpcReduction="20000"/>
          </a:bodyPr>
          <a:lstStyle/>
          <a:p>
            <a:pPr algn="ctr" eaLnBrk="1" hangingPunct="1">
              <a:defRPr/>
            </a:pPr>
            <a:r>
              <a:rPr lang="en-US" sz="3200" dirty="0" smtClean="0">
                <a:solidFill>
                  <a:schemeClr val="tx2"/>
                </a:solidFill>
                <a:latin typeface="Calibri" pitchFamily="34" charset="0"/>
              </a:rPr>
              <a:t>What Does PAF Do &amp; How Do We Help?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0" y="152400"/>
            <a:ext cx="5410200" cy="6172200"/>
          </a:xfrm>
        </p:spPr>
        <p:txBody>
          <a:bodyPr rtlCol="0">
            <a:no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000" b="1" u="sng" cap="small" dirty="0" smtClean="0"/>
              <a:t>CASE EXAMPLE</a:t>
            </a:r>
          </a:p>
          <a:p>
            <a:pPr algn="ctr" eaLnBrk="1" fontAlgn="auto" hangingPunct="1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1100" b="1" cap="small" dirty="0" smtClean="0"/>
              <a:t/>
            </a:r>
            <a:br>
              <a:rPr lang="en-US" sz="1100" b="1" cap="small" dirty="0" smtClean="0"/>
            </a:br>
            <a:r>
              <a:rPr lang="en-US" sz="2000" b="1" dirty="0" smtClean="0"/>
              <a:t>63 y/o Male Diagnosed with Hepatitis C &amp; </a:t>
            </a:r>
            <a:r>
              <a:rPr lang="en-US" sz="2000" b="1" dirty="0" err="1" smtClean="0"/>
              <a:t>Cutaneous</a:t>
            </a:r>
            <a:r>
              <a:rPr lang="en-US" sz="2000" b="1" dirty="0" smtClean="0"/>
              <a:t> T-Cell Lymphoma</a:t>
            </a:r>
          </a:p>
          <a:p>
            <a:pPr marL="228600" indent="-228600" eaLnBrk="1" fontAlgn="auto" hangingPunct="1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chemeClr val="bg1"/>
              </a:buClr>
              <a:buSzPct val="125000"/>
              <a:buFont typeface="Arial" pitchFamily="34" charset="0"/>
              <a:buChar char="•"/>
              <a:defRPr/>
            </a:pPr>
            <a:r>
              <a:rPr lang="en-US" sz="1600" b="1" dirty="0" smtClean="0"/>
              <a:t>Insurance company denied request for </a:t>
            </a:r>
            <a:r>
              <a:rPr lang="en-US" sz="1600" b="1" dirty="0" err="1" smtClean="0"/>
              <a:t>Harvoni</a:t>
            </a:r>
            <a:r>
              <a:rPr lang="en-US" sz="1600" b="1" dirty="0" smtClean="0"/>
              <a:t>, stating his disease had not progressed enough to meet the medical criteria for the prescribed therapy</a:t>
            </a:r>
          </a:p>
          <a:p>
            <a:pPr marL="228600" indent="-228600" eaLnBrk="1" fontAlgn="auto" hangingPunct="1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chemeClr val="bg1"/>
              </a:buClr>
              <a:buSzPct val="125000"/>
              <a:buFont typeface="Arial" pitchFamily="34" charset="0"/>
              <a:buChar char="•"/>
              <a:defRPr/>
            </a:pPr>
            <a:r>
              <a:rPr lang="en-US" sz="1600" b="1" dirty="0" smtClean="0"/>
              <a:t>The PAF Case Manager obtained medical documentation from the provider and submitted insurance appeal on behalf of the patient. </a:t>
            </a:r>
          </a:p>
          <a:p>
            <a:pPr marL="228600" indent="-228600" eaLnBrk="1" fontAlgn="auto" hangingPunct="1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chemeClr val="bg1"/>
              </a:buClr>
              <a:buSzPct val="125000"/>
              <a:buFont typeface="Arial" pitchFamily="34" charset="0"/>
              <a:buChar char="•"/>
              <a:defRPr/>
            </a:pPr>
            <a:r>
              <a:rPr lang="en-US" sz="1600" b="1" dirty="0" smtClean="0"/>
              <a:t>The PAF Case Manager assisted the patient in applying for the patient assistance program, to which he was approved. </a:t>
            </a:r>
          </a:p>
        </p:txBody>
      </p:sp>
      <p:pic>
        <p:nvPicPr>
          <p:cNvPr id="4096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4"/>
          <a:stretch>
            <a:fillRect/>
          </a:stretch>
        </p:blipFill>
        <p:spPr bwMode="auto">
          <a:xfrm>
            <a:off x="5943600" y="1295400"/>
            <a:ext cx="28670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48554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254C734-FFCC-4C65-B5AE-117AE60D8DF1}" type="slidenum">
              <a:rPr lang="en-US" altLang="en-US" sz="900"/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900"/>
          </a:p>
        </p:txBody>
      </p:sp>
      <p:pic>
        <p:nvPicPr>
          <p:cNvPr id="43011" name="Content Placeholder 3" descr="QUESTION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0" y="2362200"/>
            <a:ext cx="3468688" cy="3200400"/>
          </a:xfrm>
          <a:noFill/>
        </p:spPr>
      </p:pic>
      <p:sp>
        <p:nvSpPr>
          <p:cNvPr id="43012" name="TextBox 4"/>
          <p:cNvSpPr txBox="1">
            <a:spLocks noChangeArrowheads="1"/>
          </p:cNvSpPr>
          <p:nvPr/>
        </p:nvSpPr>
        <p:spPr bwMode="auto">
          <a:xfrm>
            <a:off x="1295400" y="1600200"/>
            <a:ext cx="6096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>
                <a:latin typeface="Times New Roman" panose="02020603050405020304" pitchFamily="18" charset="0"/>
              </a:rPr>
              <a:t> Questions?</a:t>
            </a:r>
          </a:p>
        </p:txBody>
      </p:sp>
    </p:spTree>
    <p:extLst>
      <p:ext uri="{BB962C8B-B14F-4D97-AF65-F5344CB8AC3E}">
        <p14:creationId xmlns:p14="http://schemas.microsoft.com/office/powerpoint/2010/main" val="332701407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537448" cy="990600"/>
          </a:xfrm>
        </p:spPr>
        <p:txBody>
          <a:bodyPr>
            <a:normAutofit/>
          </a:bodyPr>
          <a:lstStyle/>
          <a:p>
            <a:r>
              <a:rPr lang="en-US" dirty="0"/>
              <a:t>Restrictive criteria for drug </a:t>
            </a:r>
            <a:r>
              <a:rPr lang="en-US" dirty="0" smtClean="0"/>
              <a:t>approval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868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Sobriety requirement</a:t>
            </a:r>
          </a:p>
          <a:p>
            <a:pPr lvl="1"/>
            <a:r>
              <a:rPr lang="en-US" dirty="0" smtClean="0"/>
              <a:t>Documented </a:t>
            </a:r>
            <a:r>
              <a:rPr lang="en-US" dirty="0"/>
              <a:t>history </a:t>
            </a:r>
            <a:r>
              <a:rPr lang="en-US" dirty="0" smtClean="0"/>
              <a:t>of </a:t>
            </a:r>
            <a:r>
              <a:rPr lang="en-US" dirty="0"/>
              <a:t>abstinence from alcohol and drugs for at least 6 months prior to </a:t>
            </a:r>
            <a:r>
              <a:rPr lang="en-US" dirty="0" smtClean="0"/>
              <a:t>treatment</a:t>
            </a:r>
          </a:p>
          <a:p>
            <a:pPr lvl="2"/>
            <a:r>
              <a:rPr lang="en-US" dirty="0" smtClean="0"/>
              <a:t>Drug screen, blood alcohol level</a:t>
            </a:r>
            <a:endParaRPr lang="en-US" dirty="0"/>
          </a:p>
          <a:p>
            <a:r>
              <a:rPr lang="en-US" dirty="0" smtClean="0"/>
              <a:t>Disease severity requirement: </a:t>
            </a:r>
            <a:r>
              <a:rPr lang="en-US" dirty="0" err="1" smtClean="0"/>
              <a:t>Metavir</a:t>
            </a:r>
            <a:r>
              <a:rPr lang="en-US" dirty="0" smtClean="0"/>
              <a:t> score </a:t>
            </a:r>
            <a:r>
              <a:rPr lang="en-US" dirty="0"/>
              <a:t>of F3 or </a:t>
            </a:r>
            <a:r>
              <a:rPr lang="en-US" dirty="0" smtClean="0"/>
              <a:t>F4</a:t>
            </a:r>
          </a:p>
          <a:p>
            <a:pPr lvl="1"/>
            <a:r>
              <a:rPr lang="en-US" dirty="0" smtClean="0"/>
              <a:t>Methods used for disease staging </a:t>
            </a:r>
          </a:p>
          <a:p>
            <a:r>
              <a:rPr lang="en-US" dirty="0" smtClean="0"/>
              <a:t>Specialist prescriber requirement</a:t>
            </a:r>
          </a:p>
        </p:txBody>
      </p:sp>
    </p:spTree>
    <p:extLst>
      <p:ext uri="{BB962C8B-B14F-4D97-AF65-F5344CB8AC3E}">
        <p14:creationId xmlns:p14="http://schemas.microsoft.com/office/powerpoint/2010/main" val="394777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1F68C3-C973-4EA7-AEFD-C6B85B7BA27A}" type="slidenum">
              <a:rPr lang="en-US" altLang="en-US" sz="900"/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900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6096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39688" eaLnBrk="1" hangingPunct="1">
              <a:defRPr/>
            </a:pPr>
            <a:r>
              <a:rPr lang="en-US" sz="3600" dirty="0" smtClean="0"/>
              <a:t> </a:t>
            </a:r>
            <a:endParaRPr lang="en-US" sz="3600" dirty="0"/>
          </a:p>
        </p:txBody>
      </p:sp>
      <p:pic>
        <p:nvPicPr>
          <p:cNvPr id="44037" name="Picture 10" descr="PAFlogo_web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6400" y="152400"/>
            <a:ext cx="3505200" cy="931863"/>
          </a:xfrm>
        </p:spPr>
      </p:pic>
      <p:sp>
        <p:nvSpPr>
          <p:cNvPr id="44038" name="Rectangle 12"/>
          <p:cNvSpPr>
            <a:spLocks noChangeArrowheads="1"/>
          </p:cNvSpPr>
          <p:nvPr/>
        </p:nvSpPr>
        <p:spPr bwMode="auto">
          <a:xfrm>
            <a:off x="1143000" y="2514600"/>
            <a:ext cx="701040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latin typeface="Times New Roman" panose="02020603050405020304" pitchFamily="18" charset="0"/>
              </a:rPr>
              <a:t>Courtney Jones</a:t>
            </a:r>
          </a:p>
          <a:p>
            <a:pPr lvl="1"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>
                <a:latin typeface="Times New Roman" panose="02020603050405020304" pitchFamily="18" charset="0"/>
              </a:rPr>
              <a:t>Senior Case Management Director</a:t>
            </a:r>
          </a:p>
          <a:p>
            <a:pPr lvl="1"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>
                <a:latin typeface="Times New Roman" panose="02020603050405020304" pitchFamily="18" charset="0"/>
              </a:rPr>
              <a:t>Direct Phone Number: 757-952-0591</a:t>
            </a:r>
          </a:p>
          <a:p>
            <a:pPr lvl="1"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>
                <a:latin typeface="Times New Roman" panose="02020603050405020304" pitchFamily="18" charset="0"/>
                <a:hlinkClick r:id="rId5"/>
              </a:rPr>
              <a:t>Courtney.Jones@patientadvocate.org</a:t>
            </a:r>
            <a:r>
              <a:rPr lang="en-US" altLang="en-US"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3798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05800" cy="609600"/>
          </a:xfrm>
        </p:spPr>
        <p:txBody>
          <a:bodyPr>
            <a:normAutofit fontScale="90000"/>
          </a:bodyPr>
          <a:lstStyle/>
          <a:p>
            <a:pPr marL="39688" eaLnBrk="1" hangingPunct="1">
              <a:defRPr/>
            </a:pPr>
            <a:r>
              <a:rPr lang="en-US" sz="3600" dirty="0" smtClean="0">
                <a:solidFill>
                  <a:schemeClr val="tx1"/>
                </a:solidFill>
              </a:rPr>
              <a:t> 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46083" name="Picture 10" descr="PAFlogo_web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371600"/>
            <a:ext cx="3505200" cy="931863"/>
          </a:xfrm>
        </p:spPr>
      </p:pic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381000" y="2667000"/>
            <a:ext cx="38100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66"/>
                </a:solidFill>
                <a:latin typeface="Calibri" panose="020F0502020204030204" pitchFamily="34" charset="0"/>
              </a:rPr>
              <a:t>421 Butler Farm Road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66"/>
                </a:solidFill>
                <a:latin typeface="Calibri" panose="020F0502020204030204" pitchFamily="34" charset="0"/>
              </a:rPr>
              <a:t>Hampton, VA 23666</a:t>
            </a:r>
            <a:br>
              <a:rPr lang="en-US" altLang="en-US" sz="1800">
                <a:solidFill>
                  <a:srgbClr val="000066"/>
                </a:solidFill>
                <a:latin typeface="Calibri" panose="020F0502020204030204" pitchFamily="34" charset="0"/>
              </a:rPr>
            </a:br>
            <a:endParaRPr lang="en-US" altLang="en-US" sz="1800">
              <a:solidFill>
                <a:srgbClr val="000066"/>
              </a:solidFill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0066"/>
                </a:solidFill>
                <a:latin typeface="Calibri" panose="020F0502020204030204" pitchFamily="34" charset="0"/>
              </a:rPr>
              <a:t>Phone:	(800) 532-5274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0066"/>
                </a:solidFill>
                <a:latin typeface="Calibri" panose="020F0502020204030204" pitchFamily="34" charset="0"/>
              </a:rPr>
              <a:t>Fax:	(757) 873-8999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0066"/>
                </a:solidFill>
                <a:latin typeface="Calibri" panose="020F0502020204030204" pitchFamily="34" charset="0"/>
              </a:rPr>
              <a:t>Internet:	www.patientadvocate.org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0066"/>
                </a:solidFill>
                <a:latin typeface="Calibri" panose="020F0502020204030204" pitchFamily="34" charset="0"/>
              </a:rPr>
              <a:t>E-Mail:	info@patientadvocate.org</a:t>
            </a:r>
          </a:p>
        </p:txBody>
      </p:sp>
      <p:sp>
        <p:nvSpPr>
          <p:cNvPr id="111624" name="Text Box 8"/>
          <p:cNvSpPr txBox="1">
            <a:spLocks noChangeArrowheads="1"/>
          </p:cNvSpPr>
          <p:nvPr/>
        </p:nvSpPr>
        <p:spPr bwMode="auto">
          <a:xfrm>
            <a:off x="5029200" y="2590800"/>
            <a:ext cx="3887788" cy="277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dirty="0">
                <a:solidFill>
                  <a:srgbClr val="000066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421 Butler Farm Road </a:t>
            </a:r>
          </a:p>
          <a:p>
            <a:pPr>
              <a:spcBef>
                <a:spcPts val="0"/>
              </a:spcBef>
              <a:defRPr/>
            </a:pPr>
            <a:r>
              <a:rPr lang="en-US" dirty="0">
                <a:solidFill>
                  <a:srgbClr val="000066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Hampton, VA 23666</a:t>
            </a:r>
          </a:p>
          <a:p>
            <a:pPr marL="914400" indent="-914400">
              <a:spcBef>
                <a:spcPct val="50000"/>
              </a:spcBef>
              <a:defRPr/>
            </a:pPr>
            <a:endParaRPr lang="en-US" sz="1400" dirty="0">
              <a:solidFill>
                <a:srgbClr val="000066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  <a:p>
            <a:pPr marL="914400" indent="-914400">
              <a:spcBef>
                <a:spcPct val="50000"/>
              </a:spcBef>
              <a:defRPr/>
            </a:pPr>
            <a:r>
              <a:rPr lang="en-US" dirty="0">
                <a:solidFill>
                  <a:srgbClr val="000066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Phone:  	(866) 512-3861 </a:t>
            </a:r>
          </a:p>
          <a:p>
            <a:pPr marL="914400" indent="-914400">
              <a:spcBef>
                <a:spcPct val="50000"/>
              </a:spcBef>
              <a:defRPr/>
            </a:pPr>
            <a:r>
              <a:rPr lang="en-US" dirty="0">
                <a:solidFill>
                  <a:srgbClr val="000066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Fax:	(757) 952-0118</a:t>
            </a:r>
            <a:r>
              <a:rPr lang="en-US" sz="2000" b="1" dirty="0">
                <a:solidFill>
                  <a:srgbClr val="4885CB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 </a:t>
            </a:r>
          </a:p>
          <a:p>
            <a:pPr marL="914400" indent="-914400">
              <a:spcBef>
                <a:spcPct val="50000"/>
              </a:spcBef>
              <a:defRPr/>
            </a:pPr>
            <a:r>
              <a:rPr lang="en-US" dirty="0">
                <a:solidFill>
                  <a:srgbClr val="000066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Internet:	www.copays.org</a:t>
            </a:r>
          </a:p>
          <a:p>
            <a:pPr marL="914400" indent="-914400">
              <a:spcBef>
                <a:spcPct val="50000"/>
              </a:spcBef>
              <a:defRPr/>
            </a:pPr>
            <a:r>
              <a:rPr lang="en-US" dirty="0">
                <a:solidFill>
                  <a:srgbClr val="000066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E-Mail:  	cpr@patientadvocate.org</a:t>
            </a:r>
          </a:p>
        </p:txBody>
      </p:sp>
      <p:sp>
        <p:nvSpPr>
          <p:cNvPr id="46086" name="Line 9"/>
          <p:cNvSpPr>
            <a:spLocks noChangeShapeType="1"/>
          </p:cNvSpPr>
          <p:nvPr/>
        </p:nvSpPr>
        <p:spPr bwMode="auto">
          <a:xfrm>
            <a:off x="4343400" y="2895600"/>
            <a:ext cx="0" cy="2133600"/>
          </a:xfrm>
          <a:prstGeom prst="line">
            <a:avLst/>
          </a:prstGeom>
          <a:noFill/>
          <a:ln w="9525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9" name="TextBox 12"/>
          <p:cNvSpPr txBox="1">
            <a:spLocks noChangeArrowheads="1"/>
          </p:cNvSpPr>
          <p:nvPr/>
        </p:nvSpPr>
        <p:spPr bwMode="auto">
          <a:xfrm>
            <a:off x="304800" y="304800"/>
            <a:ext cx="3124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dirty="0">
                <a:latin typeface="+mj-lt"/>
                <a:ea typeface="Calibri" pitchFamily="34" charset="0"/>
                <a:cs typeface="Courier New" pitchFamily="49" charset="0"/>
              </a:rPr>
              <a:t>Contact Us</a:t>
            </a:r>
          </a:p>
        </p:txBody>
      </p:sp>
      <p:pic>
        <p:nvPicPr>
          <p:cNvPr id="46088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19200"/>
            <a:ext cx="3205163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484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process of approval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12648" y="4826076"/>
            <a:ext cx="8153400" cy="126992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Approximately 8 </a:t>
            </a:r>
            <a:r>
              <a:rPr lang="en-US" dirty="0" err="1" smtClean="0"/>
              <a:t>hrs</a:t>
            </a:r>
            <a:r>
              <a:rPr lang="en-US" dirty="0" smtClean="0"/>
              <a:t> of staff time per patient</a:t>
            </a:r>
          </a:p>
          <a:p>
            <a:r>
              <a:rPr lang="en-US" dirty="0" smtClean="0"/>
              <a:t>1 to 4 months to go through the process</a:t>
            </a:r>
          </a:p>
          <a:p>
            <a:r>
              <a:rPr lang="en-US" dirty="0" smtClean="0"/>
              <a:t>Providers cannot do this alone</a:t>
            </a:r>
          </a:p>
        </p:txBody>
      </p:sp>
      <p:sp>
        <p:nvSpPr>
          <p:cNvPr id="4" name="Oval 3"/>
          <p:cNvSpPr/>
          <p:nvPr/>
        </p:nvSpPr>
        <p:spPr>
          <a:xfrm>
            <a:off x="76200" y="2743200"/>
            <a:ext cx="22098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Submit Prior Authorization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2362200" y="30205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Denial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4572000" y="30205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Denial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6853058" y="30205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Denial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924800" y="2777016"/>
            <a:ext cx="914400" cy="914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Peer to Peer</a:t>
            </a:r>
            <a:endParaRPr lang="en-US" dirty="0"/>
          </a:p>
        </p:txBody>
      </p:sp>
      <p:sp>
        <p:nvSpPr>
          <p:cNvPr id="12" name="Trapezoid 11"/>
          <p:cNvSpPr/>
          <p:nvPr/>
        </p:nvSpPr>
        <p:spPr>
          <a:xfrm>
            <a:off x="3352800" y="2861783"/>
            <a:ext cx="1219200" cy="795817"/>
          </a:xfrm>
          <a:prstGeom prst="trapezoid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Appeal</a:t>
            </a:r>
            <a:endParaRPr lang="en-US" dirty="0"/>
          </a:p>
        </p:txBody>
      </p:sp>
      <p:sp>
        <p:nvSpPr>
          <p:cNvPr id="14" name="Trapezoid 13"/>
          <p:cNvSpPr/>
          <p:nvPr/>
        </p:nvSpPr>
        <p:spPr>
          <a:xfrm>
            <a:off x="5550408" y="2836307"/>
            <a:ext cx="1219200" cy="795817"/>
          </a:xfrm>
          <a:prstGeom prst="trapezoid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Appeal</a:t>
            </a:r>
            <a:endParaRPr lang="en-US" dirty="0"/>
          </a:p>
        </p:txBody>
      </p:sp>
      <p:sp>
        <p:nvSpPr>
          <p:cNvPr id="15" name="Bent Arrow 14"/>
          <p:cNvSpPr/>
          <p:nvPr/>
        </p:nvSpPr>
        <p:spPr>
          <a:xfrm rot="10800000">
            <a:off x="6019800" y="3703320"/>
            <a:ext cx="2490216" cy="792480"/>
          </a:xfrm>
          <a:prstGeom prst="bentArrow">
            <a:avLst>
              <a:gd name="adj1" fmla="val 25000"/>
              <a:gd name="adj2" fmla="val 28405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62200" y="3962400"/>
            <a:ext cx="3244596" cy="609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Grievance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27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4" grpId="0" animBg="1"/>
      <p:bldP spid="5" grpId="0" animBg="1"/>
      <p:bldP spid="7" grpId="0" animBg="1"/>
      <p:bldP spid="9" grpId="0" animBg="1"/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When insurance will not cover drugs what are the options?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Wait for new drugs to be approved</a:t>
            </a:r>
          </a:p>
          <a:p>
            <a:pPr lvl="1"/>
            <a:r>
              <a:rPr lang="en-US" dirty="0" smtClean="0"/>
              <a:t>No guarantee that those will be covered/ patient will qualify</a:t>
            </a:r>
          </a:p>
          <a:p>
            <a:r>
              <a:rPr lang="en-US" dirty="0" smtClean="0"/>
              <a:t>Wait until patient qualifies</a:t>
            </a:r>
          </a:p>
          <a:p>
            <a:pPr lvl="1"/>
            <a:r>
              <a:rPr lang="en-US" dirty="0" smtClean="0"/>
              <a:t>Sobriety</a:t>
            </a:r>
          </a:p>
          <a:p>
            <a:pPr lvl="1"/>
            <a:r>
              <a:rPr lang="en-US" dirty="0" smtClean="0"/>
              <a:t>Worsening fibrosis</a:t>
            </a:r>
          </a:p>
          <a:p>
            <a:r>
              <a:rPr lang="en-US" dirty="0"/>
              <a:t> </a:t>
            </a:r>
            <a:r>
              <a:rPr lang="en-US" dirty="0" smtClean="0"/>
              <a:t>Take legal action</a:t>
            </a:r>
          </a:p>
          <a:p>
            <a:r>
              <a:rPr lang="en-US" dirty="0" smtClean="0"/>
              <a:t>Apply to patient assistance programs to obtain free drug</a:t>
            </a:r>
          </a:p>
          <a:p>
            <a:pPr lvl="1"/>
            <a:r>
              <a:rPr lang="en-US" dirty="0" smtClean="0"/>
              <a:t>Financial information to qualify</a:t>
            </a:r>
          </a:p>
          <a:p>
            <a:pPr lvl="1"/>
            <a:r>
              <a:rPr lang="en-US" dirty="0" smtClean="0"/>
              <a:t>Proof that patient does not qualify for insurance</a:t>
            </a:r>
          </a:p>
          <a:p>
            <a:pPr lvl="1"/>
            <a:r>
              <a:rPr lang="en-US" dirty="0" smtClean="0"/>
              <a:t>Challenging to navigate</a:t>
            </a:r>
          </a:p>
          <a:p>
            <a:pPr lvl="1"/>
            <a:r>
              <a:rPr lang="en-US" dirty="0" smtClean="0"/>
              <a:t>We have had success!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46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51 </a:t>
            </a:r>
            <a:r>
              <a:rPr lang="en-US" dirty="0" err="1" smtClean="0"/>
              <a:t>yo</a:t>
            </a:r>
            <a:r>
              <a:rPr lang="en-US" dirty="0" smtClean="0"/>
              <a:t> AA woman presented for evaluation of HCV after her PCP provided routine testing</a:t>
            </a:r>
          </a:p>
          <a:p>
            <a:r>
              <a:rPr lang="en-US" dirty="0" smtClean="0"/>
              <a:t>PMH of hypertension and anxiety</a:t>
            </a:r>
          </a:p>
          <a:p>
            <a:r>
              <a:rPr lang="en-US" dirty="0" err="1" smtClean="0"/>
              <a:t>SocHx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Remote history of IDU x5 years, last drug use in the early 1990’s</a:t>
            </a:r>
          </a:p>
          <a:p>
            <a:pPr lvl="1"/>
            <a:r>
              <a:rPr lang="en-US" dirty="0" smtClean="0"/>
              <a:t>Non-smoker, no alcohol. </a:t>
            </a:r>
          </a:p>
          <a:p>
            <a:pPr lvl="1"/>
            <a:r>
              <a:rPr lang="en-US" dirty="0" smtClean="0"/>
              <a:t>Works as a social worker in children’s protective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16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GT 1a, treatment naïve, </a:t>
            </a:r>
            <a:r>
              <a:rPr lang="en-US" dirty="0" err="1" smtClean="0"/>
              <a:t>Fibrosure</a:t>
            </a:r>
            <a:r>
              <a:rPr lang="en-US" dirty="0" smtClean="0"/>
              <a:t> F1-F2 </a:t>
            </a:r>
          </a:p>
          <a:p>
            <a:r>
              <a:rPr lang="en-US" dirty="0" smtClean="0"/>
              <a:t>Private insurance</a:t>
            </a:r>
          </a:p>
          <a:p>
            <a:r>
              <a:rPr lang="en-US" dirty="0" smtClean="0"/>
              <a:t>Prior authorization submitted</a:t>
            </a:r>
          </a:p>
          <a:p>
            <a:r>
              <a:rPr lang="en-US" dirty="0" smtClean="0"/>
              <a:t>Multiple denials</a:t>
            </a:r>
          </a:p>
          <a:p>
            <a:pPr lvl="1"/>
            <a:r>
              <a:rPr lang="en-US" dirty="0" smtClean="0"/>
              <a:t>Requiring psychiatric </a:t>
            </a:r>
            <a:r>
              <a:rPr lang="en-US" dirty="0" err="1" smtClean="0"/>
              <a:t>eval</a:t>
            </a:r>
            <a:r>
              <a:rPr lang="en-US" dirty="0" smtClean="0"/>
              <a:t> (history of anxiety)</a:t>
            </a:r>
          </a:p>
          <a:p>
            <a:pPr lvl="1"/>
            <a:r>
              <a:rPr lang="en-US" dirty="0" smtClean="0"/>
              <a:t>3 ½ months, many phone calls, appeals to get approval</a:t>
            </a:r>
          </a:p>
          <a:p>
            <a:r>
              <a:rPr lang="en-US" dirty="0" smtClean="0"/>
              <a:t>Patient began to suffer from anxiety, started to have to go to NA meetings as a result of the denials</a:t>
            </a:r>
          </a:p>
          <a:p>
            <a:r>
              <a:rPr lang="en-US" dirty="0" smtClean="0"/>
              <a:t>Eventually we obtained medication.  She achieved SVR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048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26 </a:t>
            </a:r>
            <a:r>
              <a:rPr lang="en-US" dirty="0" err="1" smtClean="0"/>
              <a:t>yo</a:t>
            </a:r>
            <a:r>
              <a:rPr lang="en-US" dirty="0" smtClean="0"/>
              <a:t> AA woman, tested for HCV by PCP after noted to have a </a:t>
            </a:r>
            <a:r>
              <a:rPr lang="en-US" dirty="0" err="1" smtClean="0"/>
              <a:t>transaminitis</a:t>
            </a:r>
            <a:endParaRPr lang="en-US" dirty="0" smtClean="0"/>
          </a:p>
          <a:p>
            <a:r>
              <a:rPr lang="en-US" dirty="0" smtClean="0"/>
              <a:t>No HCV known HCV risk factors, but chronically infected</a:t>
            </a:r>
          </a:p>
          <a:p>
            <a:r>
              <a:rPr lang="en-US" dirty="0" smtClean="0"/>
              <a:t>PMH: Newly diagnosed with Type 2 DM</a:t>
            </a:r>
          </a:p>
          <a:p>
            <a:r>
              <a:rPr lang="en-US" dirty="0" err="1" smtClean="0"/>
              <a:t>SocHx</a:t>
            </a:r>
            <a:r>
              <a:rPr lang="en-US" dirty="0" smtClean="0"/>
              <a:t>: no drugs, no alcohol, </a:t>
            </a:r>
            <a:r>
              <a:rPr lang="en-US" dirty="0" err="1" smtClean="0"/>
              <a:t>monogomous</a:t>
            </a:r>
            <a:r>
              <a:rPr lang="en-US" dirty="0" smtClean="0"/>
              <a:t> relationship with male partner x6 years</a:t>
            </a:r>
          </a:p>
          <a:p>
            <a:r>
              <a:rPr lang="en-US" dirty="0" smtClean="0"/>
              <a:t>Private insurance</a:t>
            </a:r>
          </a:p>
          <a:p>
            <a:r>
              <a:rPr lang="en-US" dirty="0" smtClean="0"/>
              <a:t>GT1b, </a:t>
            </a:r>
            <a:r>
              <a:rPr lang="en-US" dirty="0" err="1" smtClean="0"/>
              <a:t>Fibrosure</a:t>
            </a:r>
            <a:r>
              <a:rPr lang="en-US" dirty="0" smtClean="0"/>
              <a:t> with F0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6526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theme1.xml><?xml version="1.0" encoding="utf-8"?>
<a:theme xmlns:a="http://schemas.openxmlformats.org/drawingml/2006/main" name="Custom Design">
  <a:themeElements>
    <a:clrScheme name="">
      <a:dk1>
        <a:srgbClr val="CDCDCF"/>
      </a:dk1>
      <a:lt1>
        <a:srgbClr val="FFFFFF"/>
      </a:lt1>
      <a:dk2>
        <a:srgbClr val="002A17"/>
      </a:dk2>
      <a:lt2>
        <a:srgbClr val="F8F45A"/>
      </a:lt2>
      <a:accent1>
        <a:srgbClr val="12AD2B"/>
      </a:accent1>
      <a:accent2>
        <a:srgbClr val="5AAACE"/>
      </a:accent2>
      <a:accent3>
        <a:srgbClr val="AAACAB"/>
      </a:accent3>
      <a:accent4>
        <a:srgbClr val="DADADA"/>
      </a:accent4>
      <a:accent5>
        <a:srgbClr val="AAD3AC"/>
      </a:accent5>
      <a:accent6>
        <a:srgbClr val="519ABA"/>
      </a:accent6>
      <a:hlink>
        <a:srgbClr val="F6A108"/>
      </a:hlink>
      <a:folHlink>
        <a:srgbClr val="4FAD26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CDCDCF"/>
        </a:dk1>
        <a:lt1>
          <a:srgbClr val="FFFFFF"/>
        </a:lt1>
        <a:dk2>
          <a:srgbClr val="09003E"/>
        </a:dk2>
        <a:lt2>
          <a:srgbClr val="F2F23A"/>
        </a:lt2>
        <a:accent1>
          <a:srgbClr val="12AD2B"/>
        </a:accent1>
        <a:accent2>
          <a:srgbClr val="5AAACE"/>
        </a:accent2>
        <a:accent3>
          <a:srgbClr val="AAAAAF"/>
        </a:accent3>
        <a:accent4>
          <a:srgbClr val="DADADA"/>
        </a:accent4>
        <a:accent5>
          <a:srgbClr val="AAD3AC"/>
        </a:accent5>
        <a:accent6>
          <a:srgbClr val="519ABA"/>
        </a:accent6>
        <a:hlink>
          <a:srgbClr val="F6A108"/>
        </a:hlink>
        <a:folHlink>
          <a:srgbClr val="2B85B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ViralEd Dark Blue/Grey">
  <a:themeElements>
    <a:clrScheme name="ViralEd Dark Blue/Grey 1">
      <a:dk1>
        <a:srgbClr val="000000"/>
      </a:dk1>
      <a:lt1>
        <a:srgbClr val="FFFFFF"/>
      </a:lt1>
      <a:dk2>
        <a:srgbClr val="102469"/>
      </a:dk2>
      <a:lt2>
        <a:srgbClr val="FFFFFF"/>
      </a:lt2>
      <a:accent1>
        <a:srgbClr val="001192"/>
      </a:accent1>
      <a:accent2>
        <a:srgbClr val="FF9900"/>
      </a:accent2>
      <a:accent3>
        <a:srgbClr val="FFFFFF"/>
      </a:accent3>
      <a:accent4>
        <a:srgbClr val="000000"/>
      </a:accent4>
      <a:accent5>
        <a:srgbClr val="AAAAC7"/>
      </a:accent5>
      <a:accent6>
        <a:srgbClr val="E78A00"/>
      </a:accent6>
      <a:hlink>
        <a:srgbClr val="4382CF"/>
      </a:hlink>
      <a:folHlink>
        <a:srgbClr val="2C67B1"/>
      </a:folHlink>
    </a:clrScheme>
    <a:fontScheme name="ViralEd Dark Blue/Grey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iralEd Dark Blue/Grey 1">
        <a:dk1>
          <a:srgbClr val="000000"/>
        </a:dk1>
        <a:lt1>
          <a:srgbClr val="FFFFFF"/>
        </a:lt1>
        <a:dk2>
          <a:srgbClr val="102469"/>
        </a:dk2>
        <a:lt2>
          <a:srgbClr val="FFFFFF"/>
        </a:lt2>
        <a:accent1>
          <a:srgbClr val="001192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AAC7"/>
        </a:accent5>
        <a:accent6>
          <a:srgbClr val="E78A00"/>
        </a:accent6>
        <a:hlink>
          <a:srgbClr val="4382CF"/>
        </a:hlink>
        <a:folHlink>
          <a:srgbClr val="2C67B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edia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Concourse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65000" b="980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10240</TotalTime>
  <Words>1817</Words>
  <Application>Microsoft Office PowerPoint</Application>
  <PresentationFormat>On-screen Show (4:3)</PresentationFormat>
  <Paragraphs>386</Paragraphs>
  <Slides>41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8" baseType="lpstr">
      <vt:lpstr>MS PGothic</vt:lpstr>
      <vt:lpstr>MS PGothic</vt:lpstr>
      <vt:lpstr>Arial</vt:lpstr>
      <vt:lpstr>Arial Black</vt:lpstr>
      <vt:lpstr>Calibri</vt:lpstr>
      <vt:lpstr>Courier New</vt:lpstr>
      <vt:lpstr>Garamond</vt:lpstr>
      <vt:lpstr>Lucida Grande</vt:lpstr>
      <vt:lpstr>Times New Roman</vt:lpstr>
      <vt:lpstr>Tw Cen MT</vt:lpstr>
      <vt:lpstr>Wingdings</vt:lpstr>
      <vt:lpstr>Wingdings 2</vt:lpstr>
      <vt:lpstr>Wingdings 3</vt:lpstr>
      <vt:lpstr>Custom Design</vt:lpstr>
      <vt:lpstr>ViralEd Dark Blue/Grey</vt:lpstr>
      <vt:lpstr>Median</vt:lpstr>
      <vt:lpstr>Acrobat Document</vt:lpstr>
      <vt:lpstr>Webinar: Strategies for Hepatitis C Treatment Access   -Stacey Trooskin MD, PhD, Drexel University &amp; HepCAP  -Karen Arendt, RN, St. Joseph's Center for Liver &amp; Hepatobiliary Disease -Courtney Jones, Patient Advocate Foundation</vt:lpstr>
      <vt:lpstr>HCV treatment Access: A provider’s Perspective</vt:lpstr>
      <vt:lpstr>The initial patient visit</vt:lpstr>
      <vt:lpstr>Restrictive criteria for drug approval</vt:lpstr>
      <vt:lpstr>The process of approval</vt:lpstr>
      <vt:lpstr>When insurance will not cover drugs what are the options?</vt:lpstr>
      <vt:lpstr>Case 1</vt:lpstr>
      <vt:lpstr>Case 1</vt:lpstr>
      <vt:lpstr>Case 2</vt:lpstr>
      <vt:lpstr>Case 2</vt:lpstr>
      <vt:lpstr>Case 3</vt:lpstr>
      <vt:lpstr>Case 3</vt:lpstr>
      <vt:lpstr>Case 4</vt:lpstr>
      <vt:lpstr>Case 4</vt:lpstr>
      <vt:lpstr>Strategies for Hepatitis C Treatment Access</vt:lpstr>
      <vt:lpstr>Strategies for Hepatitis C Treatment Access</vt:lpstr>
      <vt:lpstr>Strategies for Hepatitis C Treatment Access</vt:lpstr>
      <vt:lpstr>Strategies for Hepatitis C Treatment Access</vt:lpstr>
      <vt:lpstr>Strategies for Hepatitis C Treatment Access</vt:lpstr>
      <vt:lpstr> Hepatitis C CareLine        </vt:lpstr>
      <vt:lpstr>PowerPoint Presentation</vt:lpstr>
      <vt:lpstr>PowerPoint Presentation</vt:lpstr>
      <vt:lpstr>Case Management Services</vt:lpstr>
      <vt:lpstr>Impact on Patient Lives Nationwide in 2014</vt:lpstr>
      <vt:lpstr>PAF Case Management: Top Patient Issues</vt:lpstr>
      <vt:lpstr>PAF Case Management: Lifting the Burden</vt:lpstr>
      <vt:lpstr>PowerPoint Presentation</vt:lpstr>
      <vt:lpstr>PowerPoint Presentation</vt:lpstr>
      <vt:lpstr>PowerPoint Presentation</vt:lpstr>
      <vt:lpstr>Patient Advocate Foundation Co-Pay Relief Program</vt:lpstr>
      <vt:lpstr>PowerPoint Presentation</vt:lpstr>
      <vt:lpstr>Key Program Elements</vt:lpstr>
      <vt:lpstr>Key Program Elements</vt:lpstr>
      <vt:lpstr>Available Disease Funds</vt:lpstr>
      <vt:lpstr>PowerPoint Presentation</vt:lpstr>
      <vt:lpstr>Patient Education &amp; Outreach</vt:lpstr>
      <vt:lpstr>PowerPoint Presentation</vt:lpstr>
      <vt:lpstr>PowerPoint Presentation</vt:lpstr>
      <vt:lpstr>PowerPoint Presentation</vt:lpstr>
      <vt:lpstr> </vt:lpstr>
      <vt:lpstr> </vt:lpstr>
    </vt:vector>
  </TitlesOfParts>
  <Company>U of Penn Medical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Viral Hepatitis</dc:title>
  <dc:creator>CCEB User</dc:creator>
  <cp:lastModifiedBy>Tina Broder</cp:lastModifiedBy>
  <cp:revision>483</cp:revision>
  <dcterms:created xsi:type="dcterms:W3CDTF">2005-02-13T16:49:20Z</dcterms:created>
  <dcterms:modified xsi:type="dcterms:W3CDTF">2016-05-19T19:48:13Z</dcterms:modified>
</cp:coreProperties>
</file>