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8"/>
  </p:notesMasterIdLst>
  <p:sldIdLst>
    <p:sldId id="308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307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256" r:id="rId32"/>
    <p:sldId id="259" r:id="rId33"/>
    <p:sldId id="257" r:id="rId34"/>
    <p:sldId id="258" r:id="rId35"/>
    <p:sldId id="260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0"/>
  </p:normalViewPr>
  <p:slideViewPr>
    <p:cSldViewPr>
      <p:cViewPr varScale="1">
        <p:scale>
          <a:sx n="87" d="100"/>
          <a:sy n="87" d="100"/>
        </p:scale>
        <p:origin x="15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B3B8D-7A26-486E-B325-4B7C1A6838B5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D23E5-59C2-4561-B4FF-F606ACFBE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0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vadvocate.org/hcsp/articles/HIV-HCV%20Coinfection%20Update.html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D23E5-59C2-4561-B4FF-F606ACFBE05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33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what the HCV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Guidelines really state: Look at the entire recommendations </a:t>
            </a:r>
            <a:r>
              <a:rPr lang="en-U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not who is being prioritized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 and providers should be driving treatment choices – not the insurance payers </a:t>
            </a:r>
          </a:p>
          <a:p>
            <a:endParaRPr lang="en-US" sz="14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94854-0865-4609-BC63-0A577D4C868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39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94854-0865-4609-BC63-0A577D4C868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12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your</a:t>
            </a:r>
            <a:r>
              <a:rPr lang="en-US" baseline="0" dirty="0" smtClean="0"/>
              <a:t> treatment is approved, then manage it effectively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94854-0865-4609-BC63-0A577D4C868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94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We deserve</a:t>
            </a:r>
            <a:r>
              <a:rPr lang="en-US" sz="1400" b="1" baseline="0" dirty="0" smtClean="0"/>
              <a:t> a </a:t>
            </a:r>
            <a:r>
              <a:rPr lang="en-US" sz="1400" b="1" baseline="0" dirty="0" err="1" smtClean="0"/>
              <a:t>hep</a:t>
            </a:r>
            <a:r>
              <a:rPr lang="en-US" sz="1400" b="1" baseline="0" dirty="0" smtClean="0"/>
              <a:t> C cure because:</a:t>
            </a:r>
          </a:p>
          <a:p>
            <a:r>
              <a:rPr 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…a world without </a:t>
            </a:r>
            <a:r>
              <a:rPr lang="en-US" sz="14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</a:t>
            </a:r>
            <a:r>
              <a:rPr 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 is a better place</a:t>
            </a:r>
          </a:p>
          <a:p>
            <a:r>
              <a:rPr 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everyone has a right to be treated</a:t>
            </a:r>
            <a:endParaRPr lang="en-US" sz="1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94854-0865-4609-BC63-0A577D4C868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9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D23E5-59C2-4561-B4FF-F606ACFBE05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71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slides is animated to bring up test results individually and  incur large group discussion</a:t>
            </a:r>
          </a:p>
          <a:p>
            <a:endParaRPr lang="en-US" dirty="0" smtClean="0"/>
          </a:p>
          <a:p>
            <a:r>
              <a:rPr lang="en-US" dirty="0" smtClean="0"/>
              <a:t>Review each possible result scenario and process.</a:t>
            </a:r>
          </a:p>
          <a:p>
            <a:pPr marL="119046" indent="-119046">
              <a:buFont typeface="Arial" pitchFamily="34" charset="0"/>
              <a:buChar char="•"/>
            </a:pPr>
            <a:r>
              <a:rPr lang="en-US" dirty="0" smtClean="0"/>
              <a:t>Trainer brings up first animated antibody result, ‘non reactive,’ and asks participants to explain the result,  RESULT: no antibodies, no HCV RNA needed, not infected.</a:t>
            </a:r>
          </a:p>
          <a:p>
            <a:pPr marL="119046" indent="-119046">
              <a:buFont typeface="Arial" pitchFamily="34" charset="0"/>
              <a:buChar char="•"/>
            </a:pPr>
            <a:endParaRPr lang="en-US" dirty="0" smtClean="0"/>
          </a:p>
          <a:p>
            <a:pPr marL="119046" indent="-119046">
              <a:buFont typeface="Arial" pitchFamily="34" charset="0"/>
              <a:buChar char="•"/>
            </a:pPr>
            <a:r>
              <a:rPr lang="en-US" dirty="0" smtClean="0"/>
              <a:t>Trainer brings up the reactive slides, asks participants to explain and define next steps, final results definition with not detected, previously infected but not currently infected </a:t>
            </a:r>
          </a:p>
          <a:p>
            <a:pPr marL="119046" indent="-119046">
              <a:buFont typeface="Arial" pitchFamily="34" charset="0"/>
              <a:buChar char="•"/>
            </a:pPr>
            <a:endParaRPr lang="en-US" dirty="0" smtClean="0"/>
          </a:p>
          <a:p>
            <a:pPr marL="119046" indent="-119046">
              <a:buFont typeface="Arial" pitchFamily="34" charset="0"/>
              <a:buChar char="•"/>
            </a:pPr>
            <a:r>
              <a:rPr lang="en-US" dirty="0" smtClean="0"/>
              <a:t>Trainer brings up reactive result, asks participants to explain and  define next steps, final result of currently infected.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Additional testing as appropriate:</a:t>
            </a:r>
            <a:endParaRPr lang="en-US" dirty="0" smtClean="0"/>
          </a:p>
          <a:p>
            <a:r>
              <a:rPr lang="en-US" dirty="0" smtClean="0"/>
              <a:t>The immune system of some HIV/HCV co infected persons, may be substantially compromised and not strong enough to develop HCV antibodies.  If HCV is suspected, encourage and schedule an HCV RNA test. </a:t>
            </a:r>
          </a:p>
          <a:p>
            <a:endParaRPr lang="en-US" dirty="0" smtClean="0"/>
          </a:p>
          <a:p>
            <a:r>
              <a:rPr lang="en-US" dirty="0" smtClean="0"/>
              <a:t>If there is a suspicion of risk behavior within the prior 6 months when receiving a non reactive anti-HCV test, encourage retesting in 6 months.</a:t>
            </a:r>
          </a:p>
          <a:p>
            <a:endParaRPr lang="en-US" dirty="0" smtClean="0"/>
          </a:p>
          <a:p>
            <a:r>
              <a:rPr lang="en-US" b="1" dirty="0" smtClean="0"/>
              <a:t>HIV/HCV </a:t>
            </a:r>
            <a:r>
              <a:rPr lang="en-US" b="1" dirty="0" err="1" smtClean="0"/>
              <a:t>Coinfection</a:t>
            </a:r>
            <a:r>
              <a:rPr lang="en-US" b="1" dirty="0" smtClean="0"/>
              <a:t> Update</a:t>
            </a:r>
          </a:p>
          <a:p>
            <a:r>
              <a:rPr lang="en-US" b="1" dirty="0" smtClean="0">
                <a:hlinkClick r:id="rId3"/>
              </a:rPr>
              <a:t>http://www.hcvadvocate.org/hcsp%5Carticles/HIV-HCV%20Coinfection%20Update.html</a:t>
            </a:r>
            <a:r>
              <a:rPr lang="en-US" b="1" dirty="0" smtClean="0"/>
              <a:t> 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618AF-310C-45A2-824B-63E4A1F08FC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91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DD1213-283B-4F21-B776-1849E29655EE}" type="slidenum">
              <a:rPr lang="en-US" smtClean="0"/>
              <a:pPr/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2862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DD1213-283B-4F21-B776-1849E29655EE}" type="slidenum">
              <a:rPr lang="en-US" smtClean="0"/>
              <a:pPr/>
              <a:t>19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4342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 smtClean="0"/>
              <a:t>www.hcvguidelines.org – Who do you treat,</a:t>
            </a:r>
            <a:r>
              <a:rPr lang="en-US" sz="1200" b="1" u="sng" baseline="0" dirty="0" smtClean="0"/>
              <a:t> with what, and for how long?</a:t>
            </a:r>
            <a:endParaRPr lang="en-US" sz="1200" b="1" u="sng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HCV Treatment is significantly easier, shorter,</a:t>
            </a:r>
            <a:r>
              <a:rPr lang="en-US" baseline="0" dirty="0" smtClean="0"/>
              <a:t> and effective. We are able to cure nearly everyone.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There is still a lot of fear in the HCV community – some patients are reluctant to undergo treatment because of fear of side effects.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94854-0865-4609-BC63-0A577D4C868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93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be up to 50% spontaneous clearance  -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/>
              <a:t>www.hcvguidelines.org</a:t>
            </a: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D48147-5E9B-44DF-8D99-378EBDA526A6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0021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u="sng" dirty="0" smtClean="0"/>
              <a:t>Who do you treat,</a:t>
            </a:r>
            <a:r>
              <a:rPr lang="en-US" sz="1200" b="1" u="sng" baseline="0" dirty="0" smtClean="0"/>
              <a:t> with what, and for how long – Determined by medical and non-medical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94854-0865-4609-BC63-0A577D4C868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46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dirty="0" smtClean="0"/>
              <a:t>Cost is Driving Treatment Decisions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Screening for substances,</a:t>
            </a:r>
            <a:r>
              <a:rPr lang="en-US" b="1" baseline="0" dirty="0" smtClean="0"/>
              <a:t> including cannabis </a:t>
            </a:r>
            <a:r>
              <a:rPr lang="en-US" b="1" dirty="0" smtClean="0"/>
              <a:t>- Don’t let substance use</a:t>
            </a:r>
            <a:r>
              <a:rPr lang="en-US" b="1" baseline="0" dirty="0" smtClean="0"/>
              <a:t> stand in the way of getting the treatment you need.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94854-0865-4609-BC63-0A577D4C868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28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American Association for the Study of Liver Diseases (AASLD) and the Infectious Diseases Society (IDSA) </a:t>
            </a:r>
            <a:r>
              <a:rPr lang="en-US" dirty="0" smtClean="0"/>
              <a:t>www.hcvguidelines.org - Some</a:t>
            </a:r>
            <a:r>
              <a:rPr lang="en-US" baseline="0" dirty="0" smtClean="0"/>
              <a:t> of those who have been given priority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94854-0865-4609-BC63-0A577D4C868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94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C743-585E-4A48-87A2-25F773715D2C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A91B-9031-4F2C-BADF-2AA5E34F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C743-585E-4A48-87A2-25F773715D2C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A91B-9031-4F2C-BADF-2AA5E34F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C743-585E-4A48-87A2-25F773715D2C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A91B-9031-4F2C-BADF-2AA5E34F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C743-585E-4A48-87A2-25F773715D2C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A91B-9031-4F2C-BADF-2AA5E34F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C743-585E-4A48-87A2-25F773715D2C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A91B-9031-4F2C-BADF-2AA5E34F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C743-585E-4A48-87A2-25F773715D2C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A91B-9031-4F2C-BADF-2AA5E34F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C743-585E-4A48-87A2-25F773715D2C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A91B-9031-4F2C-BADF-2AA5E34F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C743-585E-4A48-87A2-25F773715D2C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A91B-9031-4F2C-BADF-2AA5E34F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C743-585E-4A48-87A2-25F773715D2C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A91B-9031-4F2C-BADF-2AA5E34F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C743-585E-4A48-87A2-25F773715D2C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A91B-9031-4F2C-BADF-2AA5E34F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C743-585E-4A48-87A2-25F773715D2C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A91B-9031-4F2C-BADF-2AA5E34F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FC743-585E-4A48-87A2-25F773715D2C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9A91B-9031-4F2C-BADF-2AA5E34F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cid:image001.png@01D05270.1DA03DC0" TargetMode="External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mailto:ronnimarks24@gmail.com" TargetMode="External"/><Relationship Id="rId3" Type="http://schemas.openxmlformats.org/officeDocument/2006/relationships/hyperlink" Target="http://hepcalliance.org/" TargetMode="External"/><Relationship Id="rId7" Type="http://schemas.openxmlformats.org/officeDocument/2006/relationships/hyperlink" Target="http://lucindaporterrn.com/" TargetMode="External"/><Relationship Id="rId2" Type="http://schemas.openxmlformats.org/officeDocument/2006/relationships/hyperlink" Target="mailto:bruce@hepcallianc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porter@hepmag.com" TargetMode="External"/><Relationship Id="rId11" Type="http://schemas.openxmlformats.org/officeDocument/2006/relationships/hyperlink" Target="http://www.nvhr.org/program" TargetMode="External"/><Relationship Id="rId5" Type="http://schemas.openxmlformats.org/officeDocument/2006/relationships/hyperlink" Target="http://www.help4hep.org/" TargetMode="External"/><Relationship Id="rId10" Type="http://schemas.openxmlformats.org/officeDocument/2006/relationships/hyperlink" Target="mailto:tbroder@nvhr.org" TargetMode="External"/><Relationship Id="rId4" Type="http://schemas.openxmlformats.org/officeDocument/2006/relationships/hyperlink" Target="mailto:robin@help4hep.org" TargetMode="External"/><Relationship Id="rId9" Type="http://schemas.openxmlformats.org/officeDocument/2006/relationships/hyperlink" Target="http://www.hepatitiscmsg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54"/>
            <a:ext cx="9220200" cy="6931446"/>
          </a:xfr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Navigating Hepatitis C: </a:t>
            </a:r>
          </a:p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en-US" sz="5400" b="1" dirty="0" smtClean="0"/>
              <a:t>Navigating Hepatitis C: </a:t>
            </a:r>
          </a:p>
          <a:p>
            <a:pPr marL="0" indent="0" algn="ctr">
              <a:buNone/>
            </a:pPr>
            <a:r>
              <a:rPr lang="en-US" sz="5400" b="1" dirty="0" smtClean="0"/>
              <a:t>What Patients Need to Know </a:t>
            </a:r>
            <a:r>
              <a:rPr lang="en-US" sz="5400" b="1" dirty="0" err="1" smtClean="0">
                <a:solidFill>
                  <a:schemeClr val="bg1"/>
                </a:solidFill>
              </a:rPr>
              <a:t>avigating</a:t>
            </a:r>
            <a:r>
              <a:rPr lang="en-US" sz="5400" b="1" dirty="0" smtClean="0">
                <a:solidFill>
                  <a:schemeClr val="bg1"/>
                </a:solidFill>
              </a:rPr>
              <a:t> Hepatitis C: 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What Patients Need to Know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Need to Know</a:t>
            </a:r>
          </a:p>
          <a:p>
            <a:pPr marL="0" indent="0" algn="ctr">
              <a:buNone/>
            </a:pPr>
            <a:endParaRPr lang="en-US" sz="4800" dirty="0"/>
          </a:p>
        </p:txBody>
      </p:sp>
      <p:pic>
        <p:nvPicPr>
          <p:cNvPr id="4" name="Picture 3" descr="Navigating Hepatitis C: What Patients Need to Know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200400" cy="1214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86200" y="228600"/>
            <a:ext cx="1257994" cy="12579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946" y="4754895"/>
            <a:ext cx="3395273" cy="1264905"/>
          </a:xfrm>
          <a:prstGeom prst="rect">
            <a:avLst/>
          </a:prstGeom>
        </p:spPr>
      </p:pic>
      <p:pic>
        <p:nvPicPr>
          <p:cNvPr id="9" name="Picture 2" descr="Hep C Allianc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24400"/>
            <a:ext cx="2296341" cy="125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nline imag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3131239" cy="101553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7" name="Picture 16"/>
          <p:cNvPicPr/>
          <p:nvPr/>
        </p:nvPicPr>
        <p:blipFill>
          <a:blip r:embed="rId9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33400"/>
            <a:ext cx="2856981" cy="1018747"/>
          </a:xfrm>
          <a:prstGeom prst="rect">
            <a:avLst/>
          </a:prstGeom>
          <a:solidFill>
            <a:schemeClr val="bg1"/>
          </a:solidFill>
          <a:ln w="25400" cmpd="sng">
            <a:noFill/>
          </a:ln>
          <a:effectLst>
            <a:softEdge rad="12700"/>
          </a:effectLst>
        </p:spPr>
      </p:pic>
      <p:pic>
        <p:nvPicPr>
          <p:cNvPr id="1026" name="Picture 2" descr="C:\Users\lucinda\Downloads\HCA 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48400" y="4800600"/>
            <a:ext cx="2579914" cy="9029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982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340"/>
            <a:ext cx="9144000" cy="874713"/>
          </a:xfrm>
        </p:spPr>
        <p:txBody>
          <a:bodyPr/>
          <a:lstStyle/>
          <a:p>
            <a:r>
              <a:rPr lang="en-US" sz="4200" b="1" dirty="0" smtClean="0">
                <a:solidFill>
                  <a:srgbClr val="003366"/>
                </a:solidFill>
              </a:rPr>
              <a:t>Understanding Screening Results</a:t>
            </a:r>
            <a:endParaRPr lang="en-US" sz="4200" b="1" dirty="0">
              <a:solidFill>
                <a:srgbClr val="0033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7054"/>
            <a:ext cx="9144000" cy="3791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HCV antibody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   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Meaning: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7D8F-3CE0-40F1-926E-145929C5E968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 bwMode="auto">
          <a:xfrm>
            <a:off x="2667000" y="1634838"/>
            <a:ext cx="1752600" cy="533400"/>
          </a:xfrm>
          <a:prstGeom prst="flowChartAlternateProces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solidFill>
                  <a:srgbClr val="333399">
                    <a:lumMod val="75000"/>
                  </a:srgbClr>
                </a:solidFill>
              </a:rPr>
              <a:t>Non </a:t>
            </a:r>
            <a:r>
              <a:rPr lang="en-US" sz="2200" b="1" dirty="0" smtClean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reactive</a:t>
            </a:r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4724400" y="1634838"/>
            <a:ext cx="1752600" cy="533400"/>
          </a:xfrm>
          <a:prstGeom prst="flowChartAlternateProcess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Reactive</a:t>
            </a:r>
          </a:p>
        </p:txBody>
      </p:sp>
      <p:sp>
        <p:nvSpPr>
          <p:cNvPr id="8" name="Flowchart: Alternate Process 7"/>
          <p:cNvSpPr/>
          <p:nvPr/>
        </p:nvSpPr>
        <p:spPr bwMode="auto">
          <a:xfrm>
            <a:off x="6781800" y="1634838"/>
            <a:ext cx="1752600" cy="533400"/>
          </a:xfrm>
          <a:prstGeom prst="flowChartAlternateProcess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Reactive</a:t>
            </a:r>
          </a:p>
        </p:txBody>
      </p:sp>
      <p:sp>
        <p:nvSpPr>
          <p:cNvPr id="10" name="Flowchart: Alternate Process 9"/>
          <p:cNvSpPr/>
          <p:nvPr/>
        </p:nvSpPr>
        <p:spPr bwMode="auto">
          <a:xfrm>
            <a:off x="4724400" y="2625438"/>
            <a:ext cx="1752600" cy="533400"/>
          </a:xfrm>
          <a:prstGeom prst="flowChartAlternateProces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solidFill>
                  <a:srgbClr val="333399">
                    <a:lumMod val="75000"/>
                  </a:srgbClr>
                </a:solidFill>
              </a:rPr>
              <a:t>Not </a:t>
            </a:r>
            <a:r>
              <a:rPr lang="en-US" sz="2200" b="1" dirty="0" smtClean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detected</a:t>
            </a:r>
          </a:p>
        </p:txBody>
      </p:sp>
      <p:sp>
        <p:nvSpPr>
          <p:cNvPr id="11" name="Flowchart: Alternate Process 10"/>
          <p:cNvSpPr/>
          <p:nvPr/>
        </p:nvSpPr>
        <p:spPr bwMode="auto">
          <a:xfrm>
            <a:off x="6781800" y="2625438"/>
            <a:ext cx="1752600" cy="533400"/>
          </a:xfrm>
          <a:prstGeom prst="flowChartAlternateProcess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0800" y="3616039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infected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3616039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Previously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infected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3616038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infected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570145"/>
            <a:ext cx="86868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testing as appropriate:</a:t>
            </a:r>
          </a:p>
          <a:p>
            <a:pPr marL="112713" indent="-112713" defTabSz="9144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small number of cases of HIV/HCV co-infection, individuals may have false negative HCV screening results because immune system may be too weak to develop HCV antibodies</a:t>
            </a:r>
          </a:p>
          <a:p>
            <a:pPr marL="112713" indent="-112713" defTabSz="9144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non reactive (negative) for a person with suspicion of recent HCV exposure and/or has elevated liver enzymes, rescreen in 6 months </a:t>
            </a:r>
          </a:p>
        </p:txBody>
      </p:sp>
      <p:sp>
        <p:nvSpPr>
          <p:cNvPr id="6" name="Rectangle 5"/>
          <p:cNvSpPr/>
          <p:nvPr/>
        </p:nvSpPr>
        <p:spPr>
          <a:xfrm>
            <a:off x="509154" y="2625438"/>
            <a:ext cx="18998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HCV RNA: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523508"/>
            <a:ext cx="9144000" cy="46638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97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2" grpId="0"/>
      <p:bldP spid="13" grpId="0"/>
      <p:bldP spid="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620000" cy="1790700"/>
          </a:xfrm>
        </p:spPr>
        <p:txBody>
          <a:bodyPr anchor="ctr">
            <a:noAutofit/>
          </a:bodyPr>
          <a:lstStyle/>
          <a:p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/>
              <a:t>Access to Care for Hepatitis C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722294" y="3273136"/>
            <a:ext cx="6050107" cy="1836593"/>
          </a:xfrm>
        </p:spPr>
        <p:txBody>
          <a:bodyPr anchor="ctr">
            <a:noAutofit/>
          </a:bodyPr>
          <a:lstStyle/>
          <a:p>
            <a:pPr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Robin Lord Smith</a:t>
            </a:r>
          </a:p>
          <a:p>
            <a:pPr>
              <a:defRPr/>
            </a:pP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err="1">
                <a:solidFill>
                  <a:schemeClr val="tx1"/>
                </a:solidFill>
              </a:rPr>
              <a:t>Hep</a:t>
            </a:r>
            <a:r>
              <a:rPr lang="en-US" sz="2800" dirty="0">
                <a:solidFill>
                  <a:schemeClr val="tx1"/>
                </a:solidFill>
              </a:rPr>
              <a:t> C Association and Help-4-Hep</a:t>
            </a:r>
          </a:p>
          <a:p>
            <a:pPr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Inline imag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953000"/>
            <a:ext cx="3131239" cy="101553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2050" name="Picture 2" descr="C:\Users\lucinda\Downloads\HCA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800600"/>
            <a:ext cx="3429000" cy="120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27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99022"/>
            <a:ext cx="6858000" cy="3787378"/>
          </a:xfrm>
        </p:spPr>
        <p:txBody>
          <a:bodyPr>
            <a:noAutofit/>
          </a:bodyPr>
          <a:lstStyle/>
          <a:p>
            <a:r>
              <a:rPr lang="en-US" sz="2400" dirty="0" smtClean="0"/>
              <a:t>TESTING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INSURANCE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LOCAL PROVIDER RESOURCES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NEGOTIATING CARE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DEVELOPING COMMUNITY PARTNERS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PATIENT ASSISTANCE PROGRAMS</a:t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17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99022"/>
            <a:ext cx="6858000" cy="3787378"/>
          </a:xfrm>
        </p:spPr>
        <p:txBody>
          <a:bodyPr>
            <a:noAutofit/>
          </a:bodyPr>
          <a:lstStyle/>
          <a:p>
            <a:r>
              <a:rPr lang="en-US" sz="2400" dirty="0"/>
              <a:t>TESTING: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Local Health Department </a:t>
            </a:r>
            <a:br>
              <a:rPr lang="en-US" sz="2400" dirty="0"/>
            </a:br>
            <a:r>
              <a:rPr lang="en-US" sz="2400" dirty="0"/>
              <a:t>HIV testing programs</a:t>
            </a:r>
            <a:br>
              <a:rPr lang="en-US" sz="2400" dirty="0"/>
            </a:br>
            <a:r>
              <a:rPr lang="en-US" sz="2400" dirty="0"/>
              <a:t>National Testing Days (seasonal)</a:t>
            </a:r>
            <a:br>
              <a:rPr lang="en-US" sz="2400" dirty="0"/>
            </a:br>
            <a:r>
              <a:rPr lang="en-US" sz="2400" dirty="0" err="1"/>
              <a:t>Hep</a:t>
            </a:r>
            <a:r>
              <a:rPr lang="en-US" sz="2400" dirty="0"/>
              <a:t> C Alliance</a:t>
            </a:r>
            <a:br>
              <a:rPr lang="en-US" sz="2400" dirty="0"/>
            </a:br>
            <a:r>
              <a:rPr lang="en-US" sz="2400" dirty="0"/>
              <a:t>Caring Ambassadors Testing Locator</a:t>
            </a:r>
            <a:br>
              <a:rPr lang="en-US" sz="2400" dirty="0"/>
            </a:br>
            <a:r>
              <a:rPr lang="en-US" sz="2400" dirty="0" err="1"/>
              <a:t>Personalabs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Help-4-Hep Testing Site referrals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Federally Qualified Health Centers (FQHCs)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Home test kits</a:t>
            </a:r>
            <a:br>
              <a:rPr lang="en-US" sz="2400" dirty="0"/>
            </a:br>
            <a:r>
              <a:rPr lang="en-US" sz="2400" dirty="0"/>
              <a:t>Other Community </a:t>
            </a:r>
            <a:r>
              <a:rPr lang="en-US" sz="2400" dirty="0" smtClean="0"/>
              <a:t>Clinics</a:t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50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5484" y="1558636"/>
            <a:ext cx="7106516" cy="3699164"/>
          </a:xfrm>
        </p:spPr>
        <p:txBody>
          <a:bodyPr>
            <a:noAutofit/>
          </a:bodyPr>
          <a:lstStyle/>
          <a:p>
            <a:r>
              <a:rPr lang="en-US" sz="2400" dirty="0"/>
              <a:t>INSURANCE: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Medicaid eligible?</a:t>
            </a:r>
            <a:br>
              <a:rPr lang="en-US" sz="2400" dirty="0"/>
            </a:br>
            <a:r>
              <a:rPr lang="en-US" sz="2400" dirty="0"/>
              <a:t>Check Medicaid expansion </a:t>
            </a:r>
            <a:r>
              <a:rPr lang="en-US" sz="2400" dirty="0" smtClean="0"/>
              <a:t>status/state </a:t>
            </a:r>
            <a:r>
              <a:rPr lang="en-US" sz="2400" dirty="0"/>
              <a:t>MA guidelines</a:t>
            </a:r>
            <a:br>
              <a:rPr lang="en-US" sz="2400" dirty="0"/>
            </a:br>
            <a:r>
              <a:rPr lang="en-US" sz="2400" dirty="0"/>
              <a:t>Affordable Care Act</a:t>
            </a:r>
            <a:br>
              <a:rPr lang="en-US" sz="2400" dirty="0"/>
            </a:br>
            <a:r>
              <a:rPr lang="en-US" sz="2400" dirty="0"/>
              <a:t>Change in financial/insurance status?</a:t>
            </a:r>
            <a:br>
              <a:rPr lang="en-US" sz="2400" dirty="0"/>
            </a:br>
            <a:r>
              <a:rPr lang="en-US" sz="2400" dirty="0" smtClean="0"/>
              <a:t>Patient Advocate Foundation </a:t>
            </a:r>
            <a:r>
              <a:rPr lang="en-US" sz="2400" dirty="0" err="1" smtClean="0"/>
              <a:t>Careline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Hepatitis Education Project-</a:t>
            </a:r>
            <a:r>
              <a:rPr lang="en-US" sz="2400" dirty="0" err="1" smtClean="0"/>
              <a:t>Hep</a:t>
            </a:r>
            <a:r>
              <a:rPr lang="en-US" sz="2400" dirty="0" smtClean="0"/>
              <a:t> C Case Management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Case management/other</a:t>
            </a:r>
          </a:p>
        </p:txBody>
      </p:sp>
    </p:spTree>
    <p:extLst>
      <p:ext uri="{BB962C8B-B14F-4D97-AF65-F5344CB8AC3E}">
        <p14:creationId xmlns:p14="http://schemas.microsoft.com/office/powerpoint/2010/main" val="4089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252855" cy="4304434"/>
          </a:xfrm>
        </p:spPr>
        <p:txBody>
          <a:bodyPr>
            <a:noAutofit/>
          </a:bodyPr>
          <a:lstStyle/>
          <a:p>
            <a:r>
              <a:rPr lang="en-US" sz="2400" dirty="0"/>
              <a:t>LOCAL PROVIDER RESOURCES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FQHCs</a:t>
            </a:r>
            <a:br>
              <a:rPr lang="en-US" sz="2400" dirty="0"/>
            </a:br>
            <a:r>
              <a:rPr lang="en-US" sz="2400" dirty="0"/>
              <a:t>Free and Low Cost Clinics</a:t>
            </a:r>
            <a:br>
              <a:rPr lang="en-US" sz="2400" dirty="0"/>
            </a:br>
            <a:r>
              <a:rPr lang="en-US" sz="2400" dirty="0" err="1"/>
              <a:t>Needymeds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211 - Are there local/county health programs?</a:t>
            </a:r>
            <a:br>
              <a:rPr lang="en-US" sz="2400" dirty="0"/>
            </a:br>
            <a:r>
              <a:rPr lang="en-US" sz="2400" dirty="0"/>
              <a:t>Local providers from our referral list w/payment plan</a:t>
            </a:r>
            <a:br>
              <a:rPr lang="en-US" sz="2400" dirty="0"/>
            </a:br>
            <a:r>
              <a:rPr lang="en-US" sz="2400" dirty="0"/>
              <a:t>University Hospitals – GI/Liver clinics</a:t>
            </a:r>
            <a:br>
              <a:rPr lang="en-US" sz="2400" dirty="0"/>
            </a:br>
            <a:r>
              <a:rPr lang="en-US" sz="2400" dirty="0"/>
              <a:t>Non-profit Hospital Physician Groups</a:t>
            </a:r>
            <a:br>
              <a:rPr lang="en-US" sz="2400" dirty="0"/>
            </a:br>
            <a:r>
              <a:rPr lang="en-US" sz="2400" dirty="0"/>
              <a:t>Local hospitals – Medical Social </a:t>
            </a:r>
            <a:r>
              <a:rPr lang="en-US" sz="2400" dirty="0" smtClean="0"/>
              <a:t>Workers</a:t>
            </a:r>
            <a:br>
              <a:rPr lang="en-US" sz="2400" dirty="0" smtClean="0"/>
            </a:br>
            <a:r>
              <a:rPr lang="en-US" sz="2400" dirty="0" smtClean="0"/>
              <a:t>Veterans Administration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Statewide providers, </a:t>
            </a:r>
            <a:r>
              <a:rPr lang="en-US" sz="2400" dirty="0" smtClean="0"/>
              <a:t>e.g., </a:t>
            </a:r>
            <a:r>
              <a:rPr lang="en-US" sz="2400" dirty="0"/>
              <a:t>Grady Liver Clinic,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Frederick </a:t>
            </a:r>
            <a:r>
              <a:rPr lang="en-US" sz="2400" dirty="0" err="1"/>
              <a:t>Hep</a:t>
            </a:r>
            <a:r>
              <a:rPr lang="en-US" sz="2400" dirty="0"/>
              <a:t> C Clinic</a:t>
            </a:r>
          </a:p>
        </p:txBody>
      </p:sp>
    </p:spTree>
    <p:extLst>
      <p:ext uri="{BB962C8B-B14F-4D97-AF65-F5344CB8AC3E}">
        <p14:creationId xmlns:p14="http://schemas.microsoft.com/office/powerpoint/2010/main" val="36585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5345" y="1659948"/>
            <a:ext cx="7100455" cy="3597852"/>
          </a:xfrm>
        </p:spPr>
        <p:txBody>
          <a:bodyPr>
            <a:noAutofit/>
          </a:bodyPr>
          <a:lstStyle/>
          <a:p>
            <a:r>
              <a:rPr lang="en-US" sz="2400" dirty="0"/>
              <a:t>NEGOTIATING CARE: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Help4Hep </a:t>
            </a:r>
            <a:br>
              <a:rPr lang="en-US" sz="2400" dirty="0"/>
            </a:br>
            <a:r>
              <a:rPr lang="en-US" sz="2400" dirty="0"/>
              <a:t>Labs - Financial Assistance</a:t>
            </a:r>
            <a:br>
              <a:rPr lang="en-US" sz="2400" dirty="0"/>
            </a:br>
            <a:r>
              <a:rPr lang="en-US" sz="2400" dirty="0"/>
              <a:t>Local hospital for labs/diagnostics - financial assistance</a:t>
            </a:r>
            <a:br>
              <a:rPr lang="en-US" sz="2400" dirty="0"/>
            </a:br>
            <a:r>
              <a:rPr lang="en-US" sz="2400" dirty="0"/>
              <a:t>University Hospitals/Liver Clinics</a:t>
            </a:r>
            <a:br>
              <a:rPr lang="en-US" sz="2400" dirty="0"/>
            </a:br>
            <a:r>
              <a:rPr lang="en-US" sz="2400" dirty="0"/>
              <a:t>Non-profit Hospital Physician Groups</a:t>
            </a:r>
            <a:br>
              <a:rPr lang="en-US" sz="2400" dirty="0"/>
            </a:b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3336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932" y="1472912"/>
            <a:ext cx="6470939" cy="3304308"/>
          </a:xfrm>
        </p:spPr>
        <p:txBody>
          <a:bodyPr>
            <a:noAutofit/>
          </a:bodyPr>
          <a:lstStyle/>
          <a:p>
            <a:r>
              <a:rPr lang="en-US" sz="2400" dirty="0"/>
              <a:t>DEVELOPING COMMUNITY PARTNERS: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Gastrointestinal </a:t>
            </a:r>
            <a:r>
              <a:rPr lang="en-US" sz="2400" dirty="0"/>
              <a:t>groups</a:t>
            </a:r>
            <a:br>
              <a:rPr lang="en-US" sz="2400" dirty="0"/>
            </a:br>
            <a:r>
              <a:rPr lang="en-US" sz="2400" dirty="0" smtClean="0"/>
              <a:t>Infectious Disease </a:t>
            </a:r>
            <a:r>
              <a:rPr lang="en-US" sz="2400" dirty="0"/>
              <a:t>groups</a:t>
            </a:r>
            <a:br>
              <a:rPr lang="en-US" sz="2400" dirty="0"/>
            </a:br>
            <a:r>
              <a:rPr lang="en-US" sz="2400" dirty="0"/>
              <a:t>HIV programs</a:t>
            </a:r>
            <a:br>
              <a:rPr lang="en-US" sz="2400" dirty="0"/>
            </a:br>
            <a:r>
              <a:rPr lang="en-US" sz="2400" dirty="0"/>
              <a:t>Community hospitals</a:t>
            </a:r>
            <a:br>
              <a:rPr lang="en-US" sz="2400" dirty="0"/>
            </a:br>
            <a:r>
              <a:rPr lang="en-US" sz="2400" dirty="0"/>
              <a:t>Medical school clinics</a:t>
            </a:r>
            <a:br>
              <a:rPr lang="en-US" sz="2400" dirty="0"/>
            </a:br>
            <a:r>
              <a:rPr lang="en-US" sz="2400" dirty="0"/>
              <a:t>State (City) Adult Viral Hepatitis Prevention Coordinators</a:t>
            </a:r>
          </a:p>
        </p:txBody>
      </p:sp>
    </p:spTree>
    <p:extLst>
      <p:ext uri="{BB962C8B-B14F-4D97-AF65-F5344CB8AC3E}">
        <p14:creationId xmlns:p14="http://schemas.microsoft.com/office/powerpoint/2010/main" val="28517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932" y="1472912"/>
            <a:ext cx="6470939" cy="3304308"/>
          </a:xfrm>
        </p:spPr>
        <p:txBody>
          <a:bodyPr>
            <a:noAutofit/>
          </a:bodyPr>
          <a:lstStyle/>
          <a:p>
            <a:r>
              <a:rPr lang="en-US" sz="2400" dirty="0"/>
              <a:t>PATIENT ASSISTANCE PROGRAMS:</a:t>
            </a:r>
            <a:br>
              <a:rPr lang="en-US" sz="2400" dirty="0"/>
            </a:br>
            <a:r>
              <a:rPr lang="en-US" sz="2400" b="1" dirty="0"/>
              <a:t>PAPs </a:t>
            </a:r>
            <a:r>
              <a:rPr lang="en-US" sz="2400" b="1"/>
              <a:t>for </a:t>
            </a:r>
            <a:r>
              <a:rPr lang="en-US" sz="2400" b="1" smtClean="0"/>
              <a:t>meds and co-pays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309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2362200"/>
          </a:xfrm>
        </p:spPr>
        <p:txBody>
          <a:bodyPr anchor="ctr"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b="1" dirty="0" smtClean="0"/>
              <a:t>Hepatitis C Treatment:</a:t>
            </a:r>
            <a:br>
              <a:rPr lang="en-US" b="1" dirty="0" smtClean="0"/>
            </a:br>
            <a:r>
              <a:rPr lang="en-US" b="1" dirty="0" smtClean="0"/>
              <a:t>Getting It, Paying for It</a:t>
            </a:r>
            <a:br>
              <a:rPr lang="en-US" b="1" dirty="0" smtClean="0"/>
            </a:br>
            <a:r>
              <a:rPr lang="en-US" b="1" dirty="0" smtClean="0"/>
              <a:t> Doing It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610600" cy="4267200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Lucinda Porter, RN</a:t>
            </a:r>
            <a:endParaRPr lang="en-US" sz="4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Hepatitis C Support Project </a:t>
            </a:r>
          </a:p>
          <a:p>
            <a:pPr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3800" dirty="0" err="1" smtClean="0">
                <a:solidFill>
                  <a:schemeClr val="tx1"/>
                </a:solidFill>
              </a:rPr>
              <a:t>Hep</a:t>
            </a:r>
            <a:r>
              <a:rPr lang="en-US" sz="3800" dirty="0" smtClean="0">
                <a:solidFill>
                  <a:schemeClr val="tx1"/>
                </a:solidFill>
              </a:rPr>
              <a:t> Magazine</a:t>
            </a:r>
          </a:p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www.LucindaPorterRN.com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876800"/>
            <a:ext cx="12954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247340"/>
            <a:ext cx="2277980" cy="848659"/>
          </a:xfrm>
          <a:prstGeom prst="rect">
            <a:avLst/>
          </a:prstGeom>
        </p:spPr>
      </p:pic>
      <p:pic>
        <p:nvPicPr>
          <p:cNvPr id="7" name="Picture 6" descr="PORTER MARKETING COV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4953000"/>
            <a:ext cx="912875" cy="1371599"/>
          </a:xfrm>
          <a:prstGeom prst="rect">
            <a:avLst/>
          </a:prstGeom>
        </p:spPr>
      </p:pic>
      <p:pic>
        <p:nvPicPr>
          <p:cNvPr id="9" name="Picture 8" descr="Book Cover-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8200" y="4953001"/>
            <a:ext cx="86504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4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918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HCV Screening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2514600"/>
            <a:ext cx="35846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Bruce Burkett</a:t>
            </a:r>
          </a:p>
          <a:p>
            <a:r>
              <a:rPr lang="en-US" sz="3600" dirty="0" smtClean="0"/>
              <a:t>Executive Director</a:t>
            </a:r>
          </a:p>
          <a:p>
            <a:r>
              <a:rPr lang="en-US" sz="3600" dirty="0" smtClean="0"/>
              <a:t>HepC Alliance</a:t>
            </a:r>
            <a:endParaRPr lang="en-US" sz="3600" dirty="0"/>
          </a:p>
        </p:txBody>
      </p:sp>
      <p:pic>
        <p:nvPicPr>
          <p:cNvPr id="4" name="Picture 2" descr="Hep C Allia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24400"/>
            <a:ext cx="2296341" cy="125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26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Newest HCV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6500" b="1" u="sng" dirty="0" smtClean="0"/>
              <a:t>www.hcvguidelines.org</a:t>
            </a:r>
          </a:p>
          <a:p>
            <a:endParaRPr lang="en-US" sz="5500" dirty="0" smtClean="0"/>
          </a:p>
          <a:p>
            <a:r>
              <a:rPr lang="en-US" sz="5500" dirty="0" smtClean="0"/>
              <a:t>Harvoni (sofosbuvir and ledipasvir) </a:t>
            </a:r>
          </a:p>
          <a:p>
            <a:r>
              <a:rPr lang="en-US" sz="5500" dirty="0" smtClean="0"/>
              <a:t>Olysio (simeprevir) –used with Sovaldi*</a:t>
            </a:r>
          </a:p>
          <a:p>
            <a:r>
              <a:rPr lang="en-US" sz="5500" dirty="0" smtClean="0"/>
              <a:t>Sovaldi (sofosbuvir)* ** </a:t>
            </a:r>
          </a:p>
          <a:p>
            <a:r>
              <a:rPr lang="en-US" sz="5500" dirty="0" smtClean="0"/>
              <a:t>Viekira Pak –(</a:t>
            </a:r>
            <a:r>
              <a:rPr lang="en-US" sz="5500" dirty="0" err="1" smtClean="0"/>
              <a:t>paritaprevir</a:t>
            </a:r>
            <a:r>
              <a:rPr lang="en-US" sz="5500" dirty="0" smtClean="0"/>
              <a:t>/</a:t>
            </a:r>
            <a:r>
              <a:rPr lang="en-US" sz="5500" dirty="0" err="1" smtClean="0"/>
              <a:t>ritonavir</a:t>
            </a:r>
            <a:r>
              <a:rPr lang="en-US" sz="5500" dirty="0" smtClean="0"/>
              <a:t>/</a:t>
            </a:r>
            <a:r>
              <a:rPr lang="en-US" sz="5500" dirty="0" err="1" smtClean="0"/>
              <a:t>ombitasvir</a:t>
            </a:r>
            <a:r>
              <a:rPr lang="en-US" sz="5500" dirty="0" smtClean="0"/>
              <a:t> plus </a:t>
            </a:r>
            <a:r>
              <a:rPr lang="en-US" sz="5500" dirty="0" err="1" smtClean="0"/>
              <a:t>dasabuvir</a:t>
            </a:r>
            <a:r>
              <a:rPr lang="en-US" sz="5500" dirty="0" smtClean="0"/>
              <a:t> (250 mg)*</a:t>
            </a:r>
          </a:p>
          <a:p>
            <a:pPr>
              <a:lnSpc>
                <a:spcPct val="90000"/>
              </a:lnSpc>
              <a:buNone/>
            </a:pPr>
            <a:endParaRPr lang="en-US" sz="4000" dirty="0" smtClean="0"/>
          </a:p>
          <a:p>
            <a:pPr>
              <a:lnSpc>
                <a:spcPct val="90000"/>
              </a:lnSpc>
              <a:buNone/>
            </a:pPr>
            <a:r>
              <a:rPr lang="en-US" sz="4000" dirty="0" smtClean="0"/>
              <a:t>Note: Peginterferon plus ribavirin may be used for genotype 5</a:t>
            </a:r>
          </a:p>
          <a:p>
            <a:pPr>
              <a:lnSpc>
                <a:spcPct val="90000"/>
              </a:lnSpc>
              <a:buNone/>
            </a:pPr>
            <a:r>
              <a:rPr lang="en-US" sz="4000" dirty="0" smtClean="0"/>
              <a:t>*May be combined with ribavirin</a:t>
            </a:r>
          </a:p>
          <a:p>
            <a:pPr>
              <a:lnSpc>
                <a:spcPct val="90000"/>
              </a:lnSpc>
              <a:buNone/>
            </a:pPr>
            <a:r>
              <a:rPr lang="en-US" sz="4000" dirty="0" smtClean="0"/>
              <a:t>**May be combined with ribavirin and Peginterferon 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3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066800"/>
          </a:xfrm>
        </p:spPr>
        <p:txBody>
          <a:bodyPr anchor="ctr"/>
          <a:lstStyle/>
          <a:p>
            <a:pPr algn="ctr" eaLnBrk="1" hangingPunct="1"/>
            <a:r>
              <a:rPr lang="en-US" b="1" dirty="0" smtClean="0"/>
              <a:t>HEPATITIS C (HCV)</a:t>
            </a:r>
          </a:p>
        </p:txBody>
      </p:sp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3733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sz="3200" b="1" cap="none" dirty="0" smtClean="0">
                <a:solidFill>
                  <a:schemeClr val="tx1"/>
                </a:solidFill>
              </a:rPr>
              <a:t>Acute HCV </a:t>
            </a:r>
            <a:r>
              <a:rPr lang="en-US" sz="3200" cap="none" dirty="0" smtClean="0">
                <a:solidFill>
                  <a:schemeClr val="tx1"/>
                </a:solidFill>
              </a:rPr>
              <a:t>– infected less than 6 months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3200" cap="none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defRPr/>
            </a:pPr>
            <a:r>
              <a:rPr lang="en-US" sz="3200" b="1" cap="none" dirty="0" smtClean="0">
                <a:solidFill>
                  <a:schemeClr val="tx1"/>
                </a:solidFill>
              </a:rPr>
              <a:t>Chronic HCV </a:t>
            </a:r>
            <a:r>
              <a:rPr lang="en-US" sz="3200" cap="none" dirty="0" smtClean="0">
                <a:solidFill>
                  <a:schemeClr val="tx1"/>
                </a:solidFill>
              </a:rPr>
              <a:t>– infected more than 6 months     </a:t>
            </a:r>
          </a:p>
          <a:p>
            <a:pPr algn="l">
              <a:lnSpc>
                <a:spcPct val="80000"/>
              </a:lnSpc>
              <a:defRPr/>
            </a:pPr>
            <a:r>
              <a:rPr lang="en-US" sz="3200" cap="none" dirty="0" smtClean="0">
                <a:solidFill>
                  <a:schemeClr val="tx1"/>
                </a:solidFill>
              </a:rPr>
              <a:t>	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3800" b="1" cap="none" dirty="0" smtClean="0"/>
          </a:p>
        </p:txBody>
      </p:sp>
    </p:spTree>
    <p:extLst>
      <p:ext uri="{BB962C8B-B14F-4D97-AF65-F5344CB8AC3E}">
        <p14:creationId xmlns:p14="http://schemas.microsoft.com/office/powerpoint/2010/main" val="173960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Which Drugs and for How Long?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Medical Factors:</a:t>
            </a:r>
          </a:p>
          <a:p>
            <a:r>
              <a:rPr lang="en-US" sz="3600" dirty="0" smtClean="0"/>
              <a:t>Prior Treatment</a:t>
            </a:r>
          </a:p>
          <a:p>
            <a:r>
              <a:rPr lang="en-US" sz="3600" dirty="0" smtClean="0"/>
              <a:t>Genotype</a:t>
            </a:r>
          </a:p>
          <a:p>
            <a:r>
              <a:rPr lang="en-US" sz="3600" dirty="0" smtClean="0"/>
              <a:t>Degree of liver damage</a:t>
            </a:r>
          </a:p>
          <a:p>
            <a:r>
              <a:rPr lang="en-US" sz="3600" dirty="0" smtClean="0"/>
              <a:t>Viral load</a:t>
            </a:r>
          </a:p>
          <a:p>
            <a:r>
              <a:rPr lang="en-US" sz="3600" dirty="0" smtClean="0"/>
              <a:t>Health and other medical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The Reality: </a:t>
            </a:r>
            <a:br>
              <a:rPr lang="en-US" sz="4000" b="1" dirty="0" smtClean="0"/>
            </a:br>
            <a:r>
              <a:rPr lang="en-US" sz="4000" b="1" dirty="0" smtClean="0"/>
              <a:t>Cost is Driving Treatment Decisions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639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Non-medical Factors:</a:t>
            </a:r>
            <a:endParaRPr lang="en-US" sz="3600" dirty="0" smtClean="0"/>
          </a:p>
          <a:p>
            <a:r>
              <a:rPr lang="en-US" sz="3600" dirty="0" smtClean="0"/>
              <a:t>Insurance coverage</a:t>
            </a:r>
          </a:p>
          <a:p>
            <a:r>
              <a:rPr lang="en-US" sz="3600" dirty="0" smtClean="0"/>
              <a:t>Ability to pay</a:t>
            </a:r>
          </a:p>
          <a:p>
            <a:r>
              <a:rPr lang="en-US" sz="3600" dirty="0" smtClean="0"/>
              <a:t>Substance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AASLD/IDSA PRIORITIES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Highest Priority</a:t>
            </a:r>
          </a:p>
          <a:p>
            <a:r>
              <a:rPr lang="en-US" dirty="0" smtClean="0"/>
              <a:t>Hepatitis C stage 3 fibrosis or 4 compensated cirrhosis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High Priority </a:t>
            </a:r>
          </a:p>
          <a:p>
            <a:r>
              <a:rPr lang="en-US" dirty="0" smtClean="0"/>
              <a:t>Stage 2 fibrosis</a:t>
            </a:r>
          </a:p>
          <a:p>
            <a:r>
              <a:rPr lang="en-US" dirty="0" smtClean="0"/>
              <a:t>HIV-1 or HBV coinfection</a:t>
            </a:r>
          </a:p>
          <a:p>
            <a:r>
              <a:rPr lang="en-US" dirty="0" smtClean="0"/>
              <a:t>Persons at high risk of transmitting HCV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Be Treated?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 smtClean="0"/>
              <a:t>“</a:t>
            </a:r>
            <a:r>
              <a:rPr lang="en-US" dirty="0" smtClean="0"/>
              <a:t>Evidence clearly supports treatment in all HCV-infected persons, except those with limited life expectancy (less than 12 months) due to non–liver-related </a:t>
            </a:r>
            <a:r>
              <a:rPr lang="en-US" dirty="0" err="1" smtClean="0"/>
              <a:t>comorbid</a:t>
            </a:r>
            <a:r>
              <a:rPr lang="en-US" dirty="0" smtClean="0"/>
              <a:t> conditions. Urgent initiation of treatment is recommended for some patients, such as those with advanced fibrosis or compensated cirrhosis.”</a:t>
            </a:r>
          </a:p>
          <a:p>
            <a:pPr algn="ctr">
              <a:buFontTx/>
              <a:buChar char="-"/>
            </a:pPr>
            <a:r>
              <a:rPr lang="en-US" sz="3000" i="1" dirty="0" smtClean="0"/>
              <a:t>Recommendations for Testing, Managing, </a:t>
            </a:r>
          </a:p>
          <a:p>
            <a:pPr algn="ctr">
              <a:buNone/>
            </a:pPr>
            <a:r>
              <a:rPr lang="en-US" sz="3000" i="1" dirty="0" smtClean="0"/>
              <a:t>and Treating Hepatitis C  </a:t>
            </a:r>
            <a:endParaRPr lang="en-US" sz="30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019800"/>
            <a:ext cx="4648200" cy="625475"/>
          </a:xfrm>
        </p:spPr>
        <p:txBody>
          <a:bodyPr/>
          <a:lstStyle/>
          <a:p>
            <a:r>
              <a:rPr lang="en-US" sz="2400" dirty="0" smtClean="0"/>
              <a:t>www.hcvguidelines.org</a:t>
            </a:r>
            <a:endParaRPr kumimoji="0" lang="en-US" sz="2400" dirty="0"/>
          </a:p>
        </p:txBody>
      </p:sp>
    </p:spTree>
    <p:extLst>
      <p:ext uri="{BB962C8B-B14F-4D97-AF65-F5344CB8AC3E}">
        <p14:creationId xmlns:p14="http://schemas.microsoft.com/office/powerpoint/2010/main" val="23008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Advocating for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Focus on the goal – HCV treatment is cost effective and potentially life-saving</a:t>
            </a:r>
          </a:p>
          <a:p>
            <a:r>
              <a:rPr lang="en-US" dirty="0" smtClean="0"/>
              <a:t>Ask your doctor to be your advocate</a:t>
            </a:r>
          </a:p>
          <a:p>
            <a:r>
              <a:rPr lang="en-US" dirty="0" smtClean="0"/>
              <a:t>Stress your symptoms – write them down, bring a buddy</a:t>
            </a:r>
          </a:p>
          <a:p>
            <a:r>
              <a:rPr lang="en-US" dirty="0" smtClean="0"/>
              <a:t>Enlist support (see Resources)</a:t>
            </a:r>
          </a:p>
          <a:p>
            <a:r>
              <a:rPr lang="en-US" dirty="0" smtClean="0"/>
              <a:t>Pass the drug/alcohol screening</a:t>
            </a:r>
          </a:p>
          <a:p>
            <a:r>
              <a:rPr lang="en-US" dirty="0" smtClean="0"/>
              <a:t>Expect denials – expect to appeal – never lose hope</a:t>
            </a:r>
          </a:p>
        </p:txBody>
      </p:sp>
    </p:spTree>
    <p:extLst>
      <p:ext uri="{BB962C8B-B14F-4D97-AF65-F5344CB8AC3E}">
        <p14:creationId xmlns:p14="http://schemas.microsoft.com/office/powerpoint/2010/main" val="1345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Give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Don’t give up:</a:t>
            </a:r>
          </a:p>
          <a:p>
            <a:r>
              <a:rPr lang="en-US" dirty="0" smtClean="0"/>
              <a:t>even if your provider doesn’t want to treat</a:t>
            </a:r>
          </a:p>
          <a:p>
            <a:r>
              <a:rPr lang="en-US" dirty="0" smtClean="0"/>
              <a:t>even if you think your insurance won’t cover it</a:t>
            </a:r>
          </a:p>
          <a:p>
            <a:r>
              <a:rPr lang="en-US" dirty="0" smtClean="0"/>
              <a:t>even if you think you will be denied treatment because you have early disease</a:t>
            </a:r>
          </a:p>
          <a:p>
            <a:r>
              <a:rPr lang="en-US" dirty="0" smtClean="0"/>
              <a:t>even if you don’t have insurance</a:t>
            </a:r>
          </a:p>
          <a:p>
            <a:r>
              <a:rPr lang="en-US" dirty="0" smtClean="0"/>
              <a:t>even if your income is high, but not so high that you can afford treatment</a:t>
            </a:r>
          </a:p>
        </p:txBody>
      </p:sp>
    </p:spTree>
    <p:extLst>
      <p:ext uri="{BB962C8B-B14F-4D97-AF65-F5344CB8AC3E}">
        <p14:creationId xmlns:p14="http://schemas.microsoft.com/office/powerpoint/2010/main" val="26962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Don’t use drugs or supplements unless cleared by provider </a:t>
            </a:r>
          </a:p>
          <a:p>
            <a:r>
              <a:rPr lang="en-US" dirty="0" smtClean="0"/>
              <a:t>Learn how to manage side effects;</a:t>
            </a:r>
          </a:p>
          <a:p>
            <a:pPr lvl="1">
              <a:buNone/>
            </a:pPr>
            <a:r>
              <a:rPr lang="en-US" dirty="0" smtClean="0"/>
              <a:t>	early intervention is best</a:t>
            </a:r>
          </a:p>
          <a:p>
            <a:pPr lvl="1">
              <a:buNone/>
            </a:pPr>
            <a:r>
              <a:rPr lang="en-US" dirty="0" smtClean="0"/>
              <a:t>HCV Advocate – www.hcvadvocate.org </a:t>
            </a:r>
          </a:p>
          <a:p>
            <a:r>
              <a:rPr lang="en-US" dirty="0" smtClean="0"/>
              <a:t>Get support – forums.hepmag.com</a:t>
            </a:r>
          </a:p>
          <a:p>
            <a:pPr lvl="1">
              <a:buNone/>
            </a:pPr>
            <a:r>
              <a:rPr lang="en-US" dirty="0" err="1" smtClean="0"/>
              <a:t>Hep</a:t>
            </a:r>
            <a:r>
              <a:rPr lang="en-US" dirty="0" smtClean="0"/>
              <a:t> Magazine – www.hepmag.com</a:t>
            </a:r>
          </a:p>
        </p:txBody>
      </p:sp>
    </p:spTree>
    <p:extLst>
      <p:ext uri="{BB962C8B-B14F-4D97-AF65-F5344CB8AC3E}">
        <p14:creationId xmlns:p14="http://schemas.microsoft.com/office/powerpoint/2010/main" val="34399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76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National Viral Hepatitis Roundtable’s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i="1" dirty="0" smtClean="0"/>
              <a:t>Hepatitis C Baby Boomers Resources </a:t>
            </a:r>
            <a:r>
              <a:rPr lang="en-US" dirty="0" smtClean="0"/>
              <a:t>www.nvhr.org/program </a:t>
            </a:r>
          </a:p>
          <a:p>
            <a:r>
              <a:rPr lang="en-US" dirty="0" smtClean="0"/>
              <a:t>AASLD/IDSA </a:t>
            </a:r>
            <a:r>
              <a:rPr lang="en-US" i="1" dirty="0" smtClean="0"/>
              <a:t>Hepatitis C Guidelines </a:t>
            </a:r>
            <a:r>
              <a:rPr lang="en-US" dirty="0" smtClean="0"/>
              <a:t>www.hcvguidelines.org</a:t>
            </a:r>
          </a:p>
          <a:p>
            <a:r>
              <a:rPr lang="en-US" dirty="0" smtClean="0"/>
              <a:t>Help4Hep.org </a:t>
            </a:r>
          </a:p>
          <a:p>
            <a:pPr>
              <a:buNone/>
            </a:pPr>
            <a:r>
              <a:rPr lang="en-US" dirty="0" smtClean="0"/>
              <a:t>	877‑Help‑4‑Hep (877‑435‑7443)</a:t>
            </a:r>
          </a:p>
          <a:p>
            <a:r>
              <a:rPr lang="en-US" dirty="0" smtClean="0"/>
              <a:t>Clinical Trials clinicaltrials.gov</a:t>
            </a:r>
          </a:p>
          <a:p>
            <a:pPr lv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698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225689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Persons who have ever injected illegal drugs, including those who injected only once many years ago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persons born between 1945 - 1965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persons with HIV infection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Persons presenting with symptoms of hepatitis, or elevated enzyme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Received transfusion or blood product before 1992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Received clotting factors before 1987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Ever on dialysis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Healthcare, emergency, public safety workers after exposure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Children &gt;  1 year born to HCV positive women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Tattoo and/or body piercing while incarcerated or by unlicensed artist</a:t>
            </a:r>
          </a:p>
          <a:p>
            <a:pPr lvl="0"/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Who to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Version 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www.hcvadvocate.org</a:t>
            </a:r>
            <a:endParaRPr lang="en-US"/>
          </a:p>
        </p:txBody>
      </p:sp>
      <p:pic>
        <p:nvPicPr>
          <p:cNvPr id="96258" name="Picture 2" descr="C:\Users\lucinda\Pictures\BlogPhotos\ProjectInf_porter (640x62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609599"/>
            <a:ext cx="5992906" cy="58899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383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Living with Hepatitis 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Ronni Marks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Hepatitis C Mentor and Support Group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509" y="5181600"/>
            <a:ext cx="2856981" cy="1018747"/>
          </a:xfrm>
          <a:prstGeom prst="rect">
            <a:avLst/>
          </a:prstGeom>
          <a:solidFill>
            <a:schemeClr val="bg1"/>
          </a:solidFill>
          <a:ln w="25400" cmpd="sng">
            <a:noFill/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66696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Educate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a medical provider or go to a clinic that treats HCV</a:t>
            </a:r>
          </a:p>
          <a:p>
            <a:r>
              <a:rPr lang="en-US" dirty="0" smtClean="0"/>
              <a:t>HCV is curable most of the time</a:t>
            </a:r>
          </a:p>
          <a:p>
            <a:r>
              <a:rPr lang="en-US" dirty="0" smtClean="0"/>
              <a:t>New treatments are shorter and more tolerable</a:t>
            </a:r>
          </a:p>
          <a:p>
            <a:r>
              <a:rPr lang="en-US" dirty="0" smtClean="0"/>
              <a:t>Many excellent websites </a:t>
            </a:r>
          </a:p>
          <a:p>
            <a:r>
              <a:rPr lang="en-US" dirty="0" smtClean="0"/>
              <a:t>Support Groups- </a:t>
            </a:r>
            <a:r>
              <a:rPr lang="en-US" sz="2600" dirty="0" smtClean="0"/>
              <a:t>In </a:t>
            </a:r>
            <a:r>
              <a:rPr lang="en-US" sz="2600" dirty="0"/>
              <a:t>Person and Online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5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342900"/>
            <a:endParaRPr lang="en-US" dirty="0" smtClean="0"/>
          </a:p>
          <a:p>
            <a:pPr indent="-342900"/>
            <a:r>
              <a:rPr lang="en-US" dirty="0" smtClean="0"/>
              <a:t>HCV is spread by blood to blood contact</a:t>
            </a:r>
          </a:p>
          <a:p>
            <a:pPr indent="-342900"/>
            <a:r>
              <a:rPr lang="en-US" dirty="0" smtClean="0"/>
              <a:t>Blood transfusions, products before 1992 </a:t>
            </a:r>
          </a:p>
          <a:p>
            <a:pPr indent="-342900"/>
            <a:r>
              <a:rPr lang="en-US" dirty="0" smtClean="0"/>
              <a:t>Shared needles/ All </a:t>
            </a:r>
            <a:r>
              <a:rPr lang="en-US" dirty="0"/>
              <a:t>d</a:t>
            </a:r>
            <a:r>
              <a:rPr lang="en-US" dirty="0" smtClean="0"/>
              <a:t>rug </a:t>
            </a:r>
            <a:r>
              <a:rPr lang="en-US" dirty="0"/>
              <a:t>p</a:t>
            </a:r>
            <a:r>
              <a:rPr lang="en-US" dirty="0" smtClean="0"/>
              <a:t>araphernalia </a:t>
            </a:r>
          </a:p>
          <a:p>
            <a:pPr indent="-342900"/>
            <a:r>
              <a:rPr lang="en-US" dirty="0" smtClean="0"/>
              <a:t>Tattoos and </a:t>
            </a:r>
            <a:r>
              <a:rPr lang="en-US" dirty="0"/>
              <a:t>b</a:t>
            </a:r>
            <a:r>
              <a:rPr lang="en-US" dirty="0" smtClean="0"/>
              <a:t>ody piercing</a:t>
            </a:r>
          </a:p>
          <a:p>
            <a:pPr indent="-342900"/>
            <a:r>
              <a:rPr lang="en-US" dirty="0" smtClean="0"/>
              <a:t>Personal care salons</a:t>
            </a:r>
          </a:p>
          <a:p>
            <a:pPr indent="-342900"/>
            <a:r>
              <a:rPr lang="en-US" dirty="0" smtClean="0"/>
              <a:t>Shared household items-razors and tooth brushes</a:t>
            </a:r>
          </a:p>
          <a:p>
            <a:pPr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55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Lifestyle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Avoid alcohol and drugs</a:t>
            </a:r>
          </a:p>
          <a:p>
            <a:r>
              <a:rPr lang="en-US" dirty="0" smtClean="0"/>
              <a:t>Get vaccinated- hepatitis A and hepatitis B</a:t>
            </a:r>
          </a:p>
          <a:p>
            <a:r>
              <a:rPr lang="en-US" dirty="0" smtClean="0"/>
              <a:t>Healthy balanced </a:t>
            </a:r>
            <a:r>
              <a:rPr lang="en-US" dirty="0"/>
              <a:t>d</a:t>
            </a:r>
            <a:r>
              <a:rPr lang="en-US" dirty="0" smtClean="0"/>
              <a:t>iet</a:t>
            </a:r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Be careful of </a:t>
            </a:r>
            <a:r>
              <a:rPr lang="en-US" dirty="0"/>
              <a:t>T</a:t>
            </a:r>
            <a:r>
              <a:rPr lang="en-US" dirty="0" smtClean="0"/>
              <a:t>ylenol, herbs, and iron supplements.  Ask  your medical provider before taking anything.</a:t>
            </a:r>
          </a:p>
          <a:p>
            <a:r>
              <a:rPr lang="en-US" dirty="0" smtClean="0"/>
              <a:t>Stress management (Do things you enjoy!)</a:t>
            </a:r>
          </a:p>
          <a:p>
            <a:r>
              <a:rPr lang="en-US" dirty="0" smtClean="0"/>
              <a:t>Support system</a:t>
            </a:r>
          </a:p>
          <a:p>
            <a:pPr lvl="1"/>
            <a:r>
              <a:rPr lang="en-US" sz="2600" dirty="0" smtClean="0"/>
              <a:t>In Person and Online Support Groups</a:t>
            </a:r>
          </a:p>
          <a:p>
            <a:r>
              <a:rPr lang="en-US" dirty="0" smtClean="0"/>
              <a:t>If you are experiencing extreme depression or having suicidal thoughts,  ASK FOR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You Are </a:t>
            </a:r>
            <a:r>
              <a:rPr lang="en-US" dirty="0"/>
              <a:t>C</a:t>
            </a:r>
            <a:r>
              <a:rPr lang="en-US" dirty="0" smtClean="0"/>
              <a:t>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to have a MRI every six months (especially if you have Cirrhosis)</a:t>
            </a:r>
          </a:p>
          <a:p>
            <a:r>
              <a:rPr lang="en-US" dirty="0" smtClean="0"/>
              <a:t>Even though you are cured, remember you can get REINFECTED if you go back to the same lifestyle</a:t>
            </a:r>
          </a:p>
          <a:p>
            <a:r>
              <a:rPr lang="en-US" dirty="0" smtClean="0"/>
              <a:t>Become an advocate</a:t>
            </a:r>
          </a:p>
          <a:p>
            <a:r>
              <a:rPr lang="en-US" dirty="0"/>
              <a:t>Live your </a:t>
            </a:r>
            <a:r>
              <a:rPr lang="en-US" dirty="0" smtClean="0"/>
              <a:t>life, mind, body and spirit!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  <a:r>
              <a:rPr lang="en-US" dirty="0" smtClean="0"/>
              <a:t>? Contact </a:t>
            </a:r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Bruce Burkett, </a:t>
            </a:r>
            <a:r>
              <a:rPr lang="en-US" dirty="0" smtClean="0">
                <a:hlinkClick r:id="rId2"/>
              </a:rPr>
              <a:t>bruce@hepcalliance.org</a:t>
            </a:r>
            <a:r>
              <a:rPr lang="en-US" dirty="0" smtClean="0"/>
              <a:t> </a:t>
            </a:r>
            <a:r>
              <a:rPr lang="en-US" dirty="0">
                <a:hlinkClick r:id="rId3"/>
              </a:rPr>
              <a:t>http://hepcalliance.org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Robin Lord Smith</a:t>
            </a:r>
            <a:r>
              <a:rPr lang="en-US" dirty="0"/>
              <a:t>, </a:t>
            </a:r>
            <a:r>
              <a:rPr lang="en-US" dirty="0" smtClean="0">
                <a:hlinkClick r:id="rId4"/>
              </a:rPr>
              <a:t>robin@help4hep.org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www.help4hep.org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Lucinda Porter,</a:t>
            </a:r>
            <a:r>
              <a:rPr lang="en-US" dirty="0"/>
              <a:t> </a:t>
            </a:r>
            <a:r>
              <a:rPr lang="en-US" u="sng" dirty="0" smtClean="0">
                <a:hlinkClick r:id="rId6"/>
              </a:rPr>
              <a:t>lporter@hepmag.com</a:t>
            </a:r>
            <a:r>
              <a:rPr lang="en-US" u="sng" dirty="0" smtClean="0"/>
              <a:t> </a:t>
            </a:r>
            <a:r>
              <a:rPr lang="en-US" u="sng" dirty="0">
                <a:hlinkClick r:id="rId7"/>
              </a:rPr>
              <a:t>LucindaPorterRN.com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Ronni </a:t>
            </a:r>
            <a:r>
              <a:rPr lang="en-US" dirty="0"/>
              <a:t>Marks, </a:t>
            </a:r>
            <a:r>
              <a:rPr lang="en-US" dirty="0" smtClean="0">
                <a:hlinkClick r:id="rId8"/>
              </a:rPr>
              <a:t>ronnimarks24@gmail.com</a:t>
            </a:r>
            <a:r>
              <a:rPr lang="en-US" dirty="0" smtClean="0"/>
              <a:t> </a:t>
            </a:r>
            <a:r>
              <a:rPr lang="en-US" u="sng" dirty="0" smtClean="0">
                <a:hlinkClick r:id="rId9"/>
              </a:rPr>
              <a:t>www.hepatitisCmsg.org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Tina Broder, </a:t>
            </a:r>
            <a:r>
              <a:rPr lang="en-US" dirty="0" smtClean="0">
                <a:hlinkClick r:id="rId10"/>
              </a:rPr>
              <a:t>tbroder@nvhr.org</a:t>
            </a:r>
            <a:r>
              <a:rPr lang="en-US" dirty="0" smtClean="0"/>
              <a:t> </a:t>
            </a:r>
            <a:r>
              <a:rPr lang="en-US" dirty="0" smtClean="0">
                <a:hlinkClick r:id="rId11"/>
              </a:rPr>
              <a:t>www.nvhr.org/program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2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People to Screen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43100" y="1524000"/>
            <a:ext cx="62865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Low income communities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History of homelessness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History of incarceration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History of mental health conditions or substance use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African American ethnicities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Immigrants from endemic regions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Patient populations with over-representation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317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447799"/>
          </a:xfrm>
        </p:spPr>
        <p:txBody>
          <a:bodyPr/>
          <a:lstStyle/>
          <a:p>
            <a:r>
              <a:rPr lang="en-US" smtClean="0"/>
              <a:t>HCV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HCV Antibody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HCV RNA Quant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HCV RNA </a:t>
            </a:r>
            <a:r>
              <a:rPr lang="en-US" dirty="0" err="1" smtClean="0">
                <a:solidFill>
                  <a:schemeClr val="tx1"/>
                </a:solidFill>
              </a:rPr>
              <a:t>Qual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HCV Genotype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Fibrosis staging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8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Non-reactive Antibody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676400"/>
            <a:ext cx="7315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A </a:t>
            </a:r>
            <a:r>
              <a:rPr lang="en-US" sz="2800" b="1" i="1" dirty="0" smtClean="0"/>
              <a:t>non-reactive </a:t>
            </a:r>
            <a:r>
              <a:rPr lang="en-US" sz="2800" dirty="0" smtClean="0"/>
              <a:t>(negative) result means no antibodies to HCV were found – probably not infected with HCV unless has been exposed in last 6 months, but you’re not protected from future HCV infection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602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772400" cy="1066800"/>
          </a:xfrm>
        </p:spPr>
        <p:txBody>
          <a:bodyPr/>
          <a:lstStyle/>
          <a:p>
            <a:r>
              <a:rPr lang="en-US" dirty="0" smtClean="0"/>
              <a:t>Reactive Antibody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162800" cy="46482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Person has been exposed to the virus only</a:t>
            </a:r>
          </a:p>
          <a:p>
            <a:pPr lvl="0" algn="l"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lvl="0" algn="l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Does not indicate:</a:t>
            </a:r>
          </a:p>
          <a:p>
            <a:pPr marL="457200" lvl="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active infection</a:t>
            </a:r>
          </a:p>
          <a:p>
            <a:pPr marL="457200" lvl="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has a chronic infection</a:t>
            </a:r>
          </a:p>
          <a:p>
            <a:pPr marL="457200" lvl="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had a past infection </a:t>
            </a:r>
          </a:p>
          <a:p>
            <a:pPr marL="457200" lvl="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has ‘cleared’ the virus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spontaneously</a:t>
            </a:r>
          </a:p>
          <a:p>
            <a:pPr marL="457200" lvl="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has been effectively treated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24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/>
          <a:lstStyle/>
          <a:p>
            <a:r>
              <a:rPr lang="en-US" dirty="0" smtClean="0"/>
              <a:t>Fibrosis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1628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F4   Cirrhosis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Biopsy, </a:t>
            </a:r>
            <a:r>
              <a:rPr lang="en-US" dirty="0" err="1" smtClean="0">
                <a:solidFill>
                  <a:schemeClr val="tx1"/>
                </a:solidFill>
              </a:rPr>
              <a:t>Fibrosure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Fibroscan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7 genotypes worldwide</a:t>
            </a:r>
          </a:p>
          <a:p>
            <a:r>
              <a:rPr lang="en-US" dirty="0" smtClean="0"/>
              <a:t>In US 1 is the most common</a:t>
            </a:r>
          </a:p>
          <a:p>
            <a:r>
              <a:rPr lang="en-US" dirty="0" smtClean="0"/>
              <a:t>Important to know to determine which treatment protocol to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1319</Words>
  <Application>Microsoft Office PowerPoint</Application>
  <PresentationFormat>On-screen Show (4:3)</PresentationFormat>
  <Paragraphs>263</Paragraphs>
  <Slides>36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Wingdings 2</vt:lpstr>
      <vt:lpstr>Office Theme</vt:lpstr>
      <vt:lpstr>PowerPoint Presentation</vt:lpstr>
      <vt:lpstr>HCV Screening</vt:lpstr>
      <vt:lpstr>Who to Screen</vt:lpstr>
      <vt:lpstr>More People to Screen</vt:lpstr>
      <vt:lpstr>HCV Testing</vt:lpstr>
      <vt:lpstr>Non-reactive Antibody</vt:lpstr>
      <vt:lpstr>Reactive Antibody</vt:lpstr>
      <vt:lpstr>Fibrosis</vt:lpstr>
      <vt:lpstr>Genotypes</vt:lpstr>
      <vt:lpstr>Understanding Screening Results</vt:lpstr>
      <vt:lpstr> Access to Care for Hepatitis C </vt:lpstr>
      <vt:lpstr>TESTING   INSURANCE   LOCAL PROVIDER RESOURCES   NEGOTIATING CARE   DEVELOPING COMMUNITY PARTNERS   PATIENT ASSISTANCE PROGRAMS </vt:lpstr>
      <vt:lpstr>TESTING:  Local Health Department  HIV testing programs National Testing Days (seasonal) Hep C Alliance Caring Ambassadors Testing Locator Personalabs   Help-4-Hep Testing Site referrals  Federally Qualified Health Centers (FQHCs) Home test kits Other Community Clinics </vt:lpstr>
      <vt:lpstr>INSURANCE:  Medicaid eligible? Check Medicaid expansion status/state MA guidelines Affordable Care Act Change in financial/insurance status? Patient Advocate Foundation Careline  Hepatitis Education Project-Hep C Case Management  Case management/other</vt:lpstr>
      <vt:lpstr>LOCAL PROVIDER RESOURCES:  FQHCs Free and Low Cost Clinics Needymeds 211 - Are there local/county health programs? Local providers from our referral list w/payment plan University Hospitals – GI/Liver clinics Non-profit Hospital Physician Groups Local hospitals – Medical Social Workers Veterans Administration Statewide providers, e.g., Grady Liver Clinic,  Frederick Hep C Clinic</vt:lpstr>
      <vt:lpstr>NEGOTIATING CARE:  Help4Hep  Labs - Financial Assistance Local hospital for labs/diagnostics - financial assistance University Hospitals/Liver Clinics Non-profit Hospital Physician Groups  </vt:lpstr>
      <vt:lpstr>DEVELOPING COMMUNITY PARTNERS:  Gastrointestinal groups Infectious Disease groups HIV programs Community hospitals Medical school clinics State (City) Adult Viral Hepatitis Prevention Coordinators</vt:lpstr>
      <vt:lpstr>PATIENT ASSISTANCE PROGRAMS: PAPs for meds and co-pays     </vt:lpstr>
      <vt:lpstr> Hepatitis C Treatment: Getting It, Paying for It  Doing It  </vt:lpstr>
      <vt:lpstr>Newest HCV Treatments</vt:lpstr>
      <vt:lpstr>HEPATITIS C (HCV)</vt:lpstr>
      <vt:lpstr>Which Drugs and for How Long?</vt:lpstr>
      <vt:lpstr> The Reality:  Cost is Driving Treatment Decisions </vt:lpstr>
      <vt:lpstr>AASLD/IDSA PRIORITIES  </vt:lpstr>
      <vt:lpstr>Who Can Be Treated?</vt:lpstr>
      <vt:lpstr>Advocating for Treatment</vt:lpstr>
      <vt:lpstr>Don’t Give Up</vt:lpstr>
      <vt:lpstr>Managing Treatment</vt:lpstr>
      <vt:lpstr>Resources</vt:lpstr>
      <vt:lpstr>PowerPoint Presentation</vt:lpstr>
      <vt:lpstr>Living with Hepatitis C</vt:lpstr>
      <vt:lpstr>Educate Yourself</vt:lpstr>
      <vt:lpstr>Transmission</vt:lpstr>
      <vt:lpstr>Make Lifestyle Changes</vt:lpstr>
      <vt:lpstr>Once You Are Cured</vt:lpstr>
      <vt:lpstr>Questions? Contact Us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Management</dc:title>
  <dc:creator>Ronni Marks</dc:creator>
  <cp:lastModifiedBy>Tina Broder</cp:lastModifiedBy>
  <cp:revision>56</cp:revision>
  <dcterms:created xsi:type="dcterms:W3CDTF">2015-02-11T18:57:52Z</dcterms:created>
  <dcterms:modified xsi:type="dcterms:W3CDTF">2015-03-18T16:21:16Z</dcterms:modified>
</cp:coreProperties>
</file>